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61" r:id="rId7"/>
    <p:sldId id="263" r:id="rId8"/>
    <p:sldId id="276" r:id="rId9"/>
    <p:sldId id="262" r:id="rId10"/>
    <p:sldId id="265" r:id="rId11"/>
    <p:sldId id="277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br.org/2021/03/4-tips-to-nail-a-virtual-job-interview" TargetMode="External"/><Relationship Id="rId2" Type="http://schemas.openxmlformats.org/officeDocument/2006/relationships/hyperlink" Target="https://www.indeed.com/career-advice/interviewing/virtual-interview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C6592-48BA-4611-8DDF-A54FACAD9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899484"/>
            <a:ext cx="7766936" cy="1646302"/>
          </a:xfrm>
        </p:spPr>
        <p:txBody>
          <a:bodyPr/>
          <a:lstStyle/>
          <a:p>
            <a:r>
              <a:rPr lang="en-US" dirty="0"/>
              <a:t>VIRTUAL JOB SEARCH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48148D-2B0B-4118-B1C6-CD34A21B9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906510"/>
            <a:ext cx="7766936" cy="10968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 Elizabeth Chapter – Joseph’s People</a:t>
            </a:r>
          </a:p>
          <a:p>
            <a:r>
              <a:rPr lang="en-US" dirty="0"/>
              <a:t>22Feb2022</a:t>
            </a:r>
          </a:p>
          <a:p>
            <a:r>
              <a:rPr lang="en-US" dirty="0"/>
              <a:t>Dan Winand</a:t>
            </a:r>
          </a:p>
        </p:txBody>
      </p:sp>
    </p:spTree>
    <p:extLst>
      <p:ext uri="{BB962C8B-B14F-4D97-AF65-F5344CB8AC3E}">
        <p14:creationId xmlns:p14="http://schemas.microsoft.com/office/powerpoint/2010/main" val="2341609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D2C3C-B31B-40C5-9E70-E7772CC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Job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45301-0F50-489C-B70B-D40DB9E24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222" y="1269999"/>
            <a:ext cx="8596668" cy="5182755"/>
          </a:xfrm>
        </p:spPr>
        <p:txBody>
          <a:bodyPr>
            <a:normAutofit/>
          </a:bodyPr>
          <a:lstStyle/>
          <a:p>
            <a:r>
              <a:rPr lang="en-US" sz="2400" dirty="0"/>
              <a:t>Scope</a:t>
            </a:r>
          </a:p>
          <a:p>
            <a:r>
              <a:rPr lang="en-US" sz="2400" dirty="0"/>
              <a:t>Remote Opportunities</a:t>
            </a:r>
          </a:p>
          <a:p>
            <a:r>
              <a:rPr lang="en-US" sz="2400" dirty="0"/>
              <a:t>Remote Interviewing</a:t>
            </a:r>
          </a:p>
          <a:p>
            <a:r>
              <a:rPr lang="en-US" sz="2400" dirty="0"/>
              <a:t>Job Sites</a:t>
            </a:r>
          </a:p>
          <a:p>
            <a:r>
              <a:rPr lang="en-US" sz="2400" dirty="0"/>
              <a:t>Final Thoughts</a:t>
            </a:r>
          </a:p>
          <a:p>
            <a:r>
              <a:rPr lang="en-US" sz="24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674705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D2C3C-B31B-40C5-9E70-E7772CC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45301-0F50-489C-B70B-D40DB9E24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8637"/>
            <a:ext cx="8596668" cy="4873336"/>
          </a:xfrm>
        </p:spPr>
        <p:txBody>
          <a:bodyPr>
            <a:normAutofit/>
          </a:bodyPr>
          <a:lstStyle/>
          <a:p>
            <a:r>
              <a:rPr lang="en-US" sz="2400" b="0" i="0" dirty="0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Virtual Job Search</a:t>
            </a:r>
            <a:endParaRPr lang="en-US" sz="2400" dirty="0"/>
          </a:p>
          <a:p>
            <a:pPr lvl="1"/>
            <a:r>
              <a:rPr lang="en-US" sz="2000" dirty="0"/>
              <a:t>This is includes both the process to acquire the opportunity and the actual opportunity itself</a:t>
            </a:r>
          </a:p>
        </p:txBody>
      </p:sp>
    </p:spTree>
    <p:extLst>
      <p:ext uri="{BB962C8B-B14F-4D97-AF65-F5344CB8AC3E}">
        <p14:creationId xmlns:p14="http://schemas.microsoft.com/office/powerpoint/2010/main" val="3026459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72C4E-B6DB-4C7B-AD57-5929A2354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2171"/>
          </a:xfrm>
        </p:spPr>
        <p:txBody>
          <a:bodyPr/>
          <a:lstStyle/>
          <a:p>
            <a:r>
              <a:rPr lang="en-US" dirty="0"/>
              <a:t>Remote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7F518-487A-46BF-8D5F-9DB83D4C4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5134063"/>
          </a:xfrm>
        </p:spPr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454545"/>
                </a:solidFill>
                <a:effectLst/>
                <a:latin typeface="Montserrat" panose="00000500000000000000" pitchFamily="2" charset="0"/>
              </a:rPr>
              <a:t>Job that don’t require you to be onsite</a:t>
            </a:r>
          </a:p>
          <a:p>
            <a:pPr lvl="1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Fully remote opportunities.</a:t>
            </a:r>
          </a:p>
          <a:p>
            <a:pPr lvl="1"/>
            <a:r>
              <a:rPr lang="en-US" b="0" i="0" dirty="0">
                <a:solidFill>
                  <a:srgbClr val="454545"/>
                </a:solidFill>
                <a:effectLst/>
                <a:latin typeface="Open Sans" panose="020B0606030504020204" pitchFamily="34" charset="0"/>
              </a:rPr>
              <a:t>May be local or in other areas of the country. Expand your job horizons</a:t>
            </a:r>
          </a:p>
          <a:p>
            <a:pPr lvl="1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Type of jobs – next slide</a:t>
            </a:r>
            <a:endParaRPr lang="en-US" b="0" i="0" dirty="0">
              <a:solidFill>
                <a:srgbClr val="454545"/>
              </a:solidFill>
              <a:effectLst/>
              <a:latin typeface="Open Sans" panose="020B0606030504020204" pitchFamily="34" charset="0"/>
            </a:endParaRPr>
          </a:p>
          <a:p>
            <a:r>
              <a:rPr lang="en-US" b="1" dirty="0">
                <a:solidFill>
                  <a:srgbClr val="454545"/>
                </a:solidFill>
                <a:latin typeface="Montserrat" panose="00000500000000000000" pitchFamily="2" charset="0"/>
              </a:rPr>
              <a:t>Jobs that require you to be onsite occasionally (hybrid)</a:t>
            </a:r>
            <a:endParaRPr lang="en-US" b="1" i="0" dirty="0">
              <a:solidFill>
                <a:srgbClr val="454545"/>
              </a:solidFill>
              <a:effectLst/>
              <a:latin typeface="Montserrat" panose="00000500000000000000" pitchFamily="2" charset="0"/>
            </a:endParaRPr>
          </a:p>
          <a:p>
            <a:pPr lvl="1"/>
            <a:r>
              <a:rPr lang="en-US" b="0" i="0" dirty="0">
                <a:solidFill>
                  <a:srgbClr val="454545"/>
                </a:solidFill>
                <a:effectLst/>
                <a:latin typeface="Open Sans" panose="020B0606030504020204" pitchFamily="34" charset="0"/>
              </a:rPr>
              <a:t>May re</a:t>
            </a:r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quire to be onsite for onboarding and/or at semi-regular interval</a:t>
            </a:r>
            <a:r>
              <a:rPr lang="en-US" b="0" i="0" dirty="0">
                <a:solidFill>
                  <a:srgbClr val="454545"/>
                </a:solidFill>
                <a:effectLst/>
                <a:latin typeface="Open Sans" panose="020B0606030504020204" pitchFamily="34" charset="0"/>
              </a:rPr>
              <a:t> </a:t>
            </a:r>
          </a:p>
          <a:p>
            <a:r>
              <a:rPr lang="en-US" b="1" i="0" dirty="0">
                <a:solidFill>
                  <a:srgbClr val="454545"/>
                </a:solidFill>
                <a:effectLst/>
                <a:latin typeface="Montserrat" panose="00000500000000000000" pitchFamily="2" charset="0"/>
              </a:rPr>
              <a:t>Downsides</a:t>
            </a:r>
          </a:p>
          <a:p>
            <a:pPr lvl="1"/>
            <a:r>
              <a:rPr lang="en-US" b="0" i="0" dirty="0">
                <a:solidFill>
                  <a:srgbClr val="454545"/>
                </a:solidFill>
                <a:effectLst/>
                <a:latin typeface="Open Sans" panose="020B0606030504020204" pitchFamily="34" charset="0"/>
              </a:rPr>
              <a:t>May have to shift working hours if job is located in another time zone</a:t>
            </a:r>
          </a:p>
          <a:p>
            <a:pPr lvl="1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Lack of personal connections with co-workers</a:t>
            </a:r>
          </a:p>
          <a:p>
            <a:pPr lvl="1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Blurred line between work/personal life</a:t>
            </a:r>
          </a:p>
          <a:p>
            <a:pPr lvl="1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Isolation</a:t>
            </a:r>
          </a:p>
          <a:p>
            <a:pPr lvl="1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Distractions</a:t>
            </a:r>
          </a:p>
          <a:p>
            <a:pPr lvl="1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Be wary of scams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521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72C4E-B6DB-4C7B-AD57-5929A2354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2171"/>
          </a:xfrm>
        </p:spPr>
        <p:txBody>
          <a:bodyPr/>
          <a:lstStyle/>
          <a:p>
            <a:r>
              <a:rPr lang="en-US" dirty="0"/>
              <a:t>Remote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7F518-487A-46BF-8D5F-9DB83D4C4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513406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0" i="0" dirty="0">
                <a:solidFill>
                  <a:srgbClr val="47474D"/>
                </a:solidFill>
                <a:effectLst/>
                <a:latin typeface="Rubik"/>
              </a:rPr>
              <a:t>Here are some of the possible work-from-home jobs out there:</a:t>
            </a:r>
          </a:p>
          <a:p>
            <a:pPr marL="0" indent="0" algn="l">
              <a:buNone/>
            </a:pPr>
            <a:endParaRPr lang="en-US" b="0" i="0" dirty="0">
              <a:solidFill>
                <a:srgbClr val="47474D"/>
              </a:solidFill>
              <a:effectLst/>
              <a:latin typeface="Rubik"/>
            </a:endParaRPr>
          </a:p>
          <a:p>
            <a:pPr marL="0" indent="0" algn="l">
              <a:buNone/>
            </a:pPr>
            <a:endParaRPr lang="en-US" dirty="0">
              <a:solidFill>
                <a:srgbClr val="47474D"/>
              </a:solidFill>
              <a:latin typeface="Rubik"/>
            </a:endParaRPr>
          </a:p>
          <a:p>
            <a:pPr marL="0" indent="0" algn="l">
              <a:buNone/>
            </a:pPr>
            <a:endParaRPr lang="en-US" b="0" i="0" dirty="0">
              <a:solidFill>
                <a:srgbClr val="47474D"/>
              </a:solidFill>
              <a:effectLst/>
              <a:latin typeface="Rubik"/>
            </a:endParaRPr>
          </a:p>
          <a:p>
            <a:pPr marL="0" indent="0" algn="l">
              <a:buNone/>
            </a:pPr>
            <a:endParaRPr lang="en-US" dirty="0">
              <a:solidFill>
                <a:srgbClr val="47474D"/>
              </a:solidFill>
              <a:latin typeface="Rubik"/>
            </a:endParaRPr>
          </a:p>
          <a:p>
            <a:pPr marL="0" indent="0" algn="l">
              <a:buNone/>
            </a:pPr>
            <a:endParaRPr lang="en-US" b="0" i="0" dirty="0">
              <a:solidFill>
                <a:srgbClr val="47474D"/>
              </a:solidFill>
              <a:effectLst/>
              <a:latin typeface="Rubik"/>
            </a:endParaRPr>
          </a:p>
          <a:p>
            <a:pPr marL="0" indent="0" algn="l">
              <a:buNone/>
            </a:pPr>
            <a:endParaRPr lang="en-US" dirty="0">
              <a:solidFill>
                <a:srgbClr val="47474D"/>
              </a:solidFill>
              <a:latin typeface="Rubik"/>
            </a:endParaRPr>
          </a:p>
          <a:p>
            <a:pPr marL="0" indent="0" algn="l">
              <a:buNone/>
            </a:pPr>
            <a:endParaRPr lang="en-US" b="0" i="0" dirty="0">
              <a:solidFill>
                <a:srgbClr val="47474D"/>
              </a:solidFill>
              <a:effectLst/>
              <a:latin typeface="Rubik"/>
            </a:endParaRPr>
          </a:p>
          <a:p>
            <a:pPr marL="0" indent="0" algn="l">
              <a:buNone/>
            </a:pPr>
            <a:endParaRPr lang="en-US" dirty="0">
              <a:solidFill>
                <a:srgbClr val="47474D"/>
              </a:solidFill>
              <a:latin typeface="Rubik"/>
            </a:endParaRPr>
          </a:p>
          <a:p>
            <a:pPr marL="0" indent="0" algn="l">
              <a:buNone/>
            </a:pPr>
            <a:endParaRPr lang="en-US" b="0" i="0" dirty="0">
              <a:solidFill>
                <a:srgbClr val="47474D"/>
              </a:solidFill>
              <a:effectLst/>
              <a:latin typeface="Rubik"/>
            </a:endParaRPr>
          </a:p>
          <a:p>
            <a:pPr marL="0" indent="0" algn="l">
              <a:buNone/>
            </a:pPr>
            <a:endParaRPr lang="en-US" dirty="0">
              <a:solidFill>
                <a:srgbClr val="47474D"/>
              </a:solidFill>
              <a:latin typeface="Rubik"/>
            </a:endParaRPr>
          </a:p>
          <a:p>
            <a:pPr marL="0" indent="0" algn="l">
              <a:buNone/>
            </a:pPr>
            <a:endParaRPr lang="en-US" b="0" i="0" dirty="0">
              <a:solidFill>
                <a:srgbClr val="47474D"/>
              </a:solidFill>
              <a:effectLst/>
              <a:latin typeface="Rubik"/>
            </a:endParaRPr>
          </a:p>
          <a:p>
            <a:pPr marL="0" indent="0" algn="l">
              <a:buNone/>
            </a:pPr>
            <a:endParaRPr lang="en-US" b="0" i="0" dirty="0">
              <a:solidFill>
                <a:srgbClr val="47474D"/>
              </a:solidFill>
              <a:effectLst/>
              <a:latin typeface="Rubik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47474D"/>
                </a:solidFill>
                <a:effectLst/>
                <a:latin typeface="Rubik"/>
              </a:rPr>
              <a:t>https://financebuzz.com/the-best-sites-to-find-remote-work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BC39903-592F-43AC-9298-9431E22263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424798"/>
              </p:ext>
            </p:extLst>
          </p:nvPr>
        </p:nvGraphicFramePr>
        <p:xfrm>
          <a:off x="1146002" y="1896035"/>
          <a:ext cx="8128000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48473894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84556393"/>
                    </a:ext>
                  </a:extLst>
                </a:gridCol>
              </a:tblGrid>
              <a:tr h="3374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060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>
                        <a:buFont typeface="Arial" panose="020B0604020202020204" pitchFamily="34" charset="0"/>
                        <a:buNone/>
                      </a:pPr>
                      <a:r>
                        <a:rPr lang="en-US" sz="1600" b="0" i="0" dirty="0">
                          <a:solidFill>
                            <a:srgbClr val="47474D"/>
                          </a:solidFill>
                          <a:effectLst/>
                          <a:latin typeface="Rubik"/>
                        </a:rPr>
                        <a:t>Social media specialist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7474D"/>
                          </a:solidFill>
                          <a:effectLst/>
                          <a:latin typeface="Rubik"/>
                        </a:rPr>
                        <a:t>Account manager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809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>
                        <a:buFont typeface="Arial" panose="020B0604020202020204" pitchFamily="34" charset="0"/>
                        <a:buNone/>
                      </a:pPr>
                      <a:r>
                        <a:rPr lang="en-US" sz="1600" b="0" i="0" dirty="0">
                          <a:solidFill>
                            <a:srgbClr val="47474D"/>
                          </a:solidFill>
                          <a:effectLst/>
                          <a:latin typeface="Rubik"/>
                        </a:rPr>
                        <a:t>Project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47474D"/>
                          </a:solidFill>
                          <a:effectLst/>
                          <a:latin typeface="Rubik"/>
                        </a:rPr>
                        <a:t>Recruiter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361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>
                        <a:buFont typeface="Arial" panose="020B0604020202020204" pitchFamily="34" charset="0"/>
                        <a:buNone/>
                      </a:pPr>
                      <a:r>
                        <a:rPr lang="en-US" sz="1600" b="0" i="0" dirty="0">
                          <a:solidFill>
                            <a:srgbClr val="47474D"/>
                          </a:solidFill>
                          <a:effectLst/>
                          <a:latin typeface="Rubik"/>
                        </a:rPr>
                        <a:t>Customer support representative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47474D"/>
                          </a:solidFill>
                          <a:effectLst/>
                          <a:latin typeface="Rubik"/>
                        </a:rPr>
                        <a:t>Sales representative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181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>
                        <a:buFont typeface="Arial" panose="020B0604020202020204" pitchFamily="34" charset="0"/>
                        <a:buNone/>
                      </a:pPr>
                      <a:r>
                        <a:rPr lang="en-US" sz="1600" b="0" i="0" dirty="0">
                          <a:solidFill>
                            <a:srgbClr val="47474D"/>
                          </a:solidFill>
                          <a:effectLst/>
                          <a:latin typeface="Rubik"/>
                        </a:rPr>
                        <a:t>Frontend or backend software developer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47474D"/>
                          </a:solidFill>
                          <a:effectLst/>
                          <a:latin typeface="Rubik"/>
                        </a:rPr>
                        <a:t>Accountant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493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>
                        <a:buFont typeface="Arial" panose="020B0604020202020204" pitchFamily="34" charset="0"/>
                        <a:buNone/>
                      </a:pPr>
                      <a:r>
                        <a:rPr lang="en-US" sz="1600" b="0" i="0" dirty="0">
                          <a:solidFill>
                            <a:srgbClr val="47474D"/>
                          </a:solidFill>
                          <a:effectLst/>
                          <a:latin typeface="Rubik"/>
                        </a:rPr>
                        <a:t>Graphic designer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47474D"/>
                          </a:solidFill>
                          <a:effectLst/>
                          <a:latin typeface="Rubik"/>
                        </a:rPr>
                        <a:t>IT Manager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899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>
                        <a:buFont typeface="Arial" panose="020B0604020202020204" pitchFamily="34" charset="0"/>
                        <a:buNone/>
                      </a:pPr>
                      <a:r>
                        <a:rPr lang="en-US" sz="1600" b="0" i="0" dirty="0">
                          <a:solidFill>
                            <a:srgbClr val="47474D"/>
                          </a:solidFill>
                          <a:effectLst/>
                          <a:latin typeface="Rubik"/>
                        </a:rPr>
                        <a:t>Marketing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47474D"/>
                          </a:solidFill>
                          <a:effectLst/>
                          <a:latin typeface="Rubik"/>
                        </a:rPr>
                        <a:t>Writer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698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47474D"/>
                          </a:solidFill>
                          <a:effectLst/>
                          <a:latin typeface="Rubik"/>
                        </a:rPr>
                        <a:t>Executive assistant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47474D"/>
                          </a:solidFill>
                          <a:effectLst/>
                          <a:latin typeface="Rubik"/>
                        </a:rPr>
                        <a:t>Editor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947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>
                        <a:buFont typeface="Arial" panose="020B0604020202020204" pitchFamily="34" charset="0"/>
                        <a:buNone/>
                      </a:pPr>
                      <a:r>
                        <a:rPr lang="en-US" sz="1600" b="0" i="0" dirty="0">
                          <a:solidFill>
                            <a:srgbClr val="47474D"/>
                          </a:solidFill>
                          <a:effectLst/>
                          <a:latin typeface="Rubik"/>
                        </a:rPr>
                        <a:t>UX designer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47474D"/>
                          </a:solidFill>
                          <a:effectLst/>
                          <a:latin typeface="Rubik"/>
                        </a:rPr>
                        <a:t>Product manager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634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47474D"/>
                          </a:solidFill>
                          <a:effectLst/>
                          <a:latin typeface="Rubik"/>
                        </a:rPr>
                        <a:t>Data entry associate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47474D"/>
                          </a:solidFill>
                          <a:effectLst/>
                          <a:latin typeface="Rubik"/>
                        </a:rPr>
                        <a:t>Teacher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936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136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6D87E-5B81-4AB8-AF2C-C06060EF2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sites for Remote Opportunities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4C702-7790-4A76-B6C5-9B0ED9C6E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7042"/>
            <a:ext cx="9065060" cy="5194952"/>
          </a:xfrm>
        </p:spPr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454545"/>
                </a:solidFill>
                <a:effectLst/>
                <a:latin typeface="Montserrat" panose="020B0604020202020204" pitchFamily="2" charset="0"/>
              </a:rPr>
              <a:t>Specialized </a:t>
            </a:r>
            <a:r>
              <a:rPr lang="en-US" b="1" dirty="0">
                <a:solidFill>
                  <a:srgbClr val="454545"/>
                </a:solidFill>
                <a:latin typeface="Montserrat" panose="020B0604020202020204" pitchFamily="2" charset="0"/>
              </a:rPr>
              <a:t>s</a:t>
            </a:r>
            <a:r>
              <a:rPr lang="en-US" b="1" i="0" dirty="0">
                <a:solidFill>
                  <a:srgbClr val="454545"/>
                </a:solidFill>
                <a:effectLst/>
                <a:latin typeface="Montserrat" panose="020B0604020202020204" pitchFamily="2" charset="0"/>
              </a:rPr>
              <a:t>ites - Remote.co, </a:t>
            </a:r>
            <a:r>
              <a:rPr lang="en-US" b="1" i="0" dirty="0" err="1">
                <a:solidFill>
                  <a:srgbClr val="454545"/>
                </a:solidFill>
                <a:effectLst/>
                <a:latin typeface="Montserrat" panose="020B0604020202020204" pitchFamily="2" charset="0"/>
              </a:rPr>
              <a:t>Flexjobs</a:t>
            </a:r>
            <a:endParaRPr lang="en-US" b="1" i="0" dirty="0">
              <a:solidFill>
                <a:srgbClr val="454545"/>
              </a:solidFill>
              <a:effectLst/>
              <a:latin typeface="Montserrat" panose="020B0604020202020204" pitchFamily="2" charset="0"/>
            </a:endParaRPr>
          </a:p>
          <a:p>
            <a:pPr algn="l"/>
            <a:r>
              <a:rPr lang="en-US" b="1" i="0" dirty="0">
                <a:solidFill>
                  <a:srgbClr val="454545"/>
                </a:solidFill>
                <a:effectLst/>
                <a:latin typeface="Montserrat" panose="020B0604020202020204" pitchFamily="2" charset="0"/>
              </a:rPr>
              <a:t>General sites - </a:t>
            </a:r>
            <a:r>
              <a:rPr lang="en-US" b="1" i="0" dirty="0" err="1">
                <a:solidFill>
                  <a:srgbClr val="454545"/>
                </a:solidFill>
                <a:effectLst/>
                <a:latin typeface="Montserrat" panose="020B0604020202020204" pitchFamily="2" charset="0"/>
              </a:rPr>
              <a:t>LInkedIn</a:t>
            </a:r>
            <a:r>
              <a:rPr lang="en-US" b="1" i="0" dirty="0">
                <a:solidFill>
                  <a:srgbClr val="454545"/>
                </a:solidFill>
                <a:effectLst/>
                <a:latin typeface="Montserrat" panose="020B0604020202020204" pitchFamily="2" charset="0"/>
              </a:rPr>
              <a:t>, Indeed,</a:t>
            </a:r>
            <a:endParaRPr lang="en-US" b="0" i="0" dirty="0">
              <a:solidFill>
                <a:srgbClr val="454545"/>
              </a:solidFill>
              <a:effectLst/>
              <a:latin typeface="Open Sans" panose="020B0604020202020204" pitchFamily="34" charset="0"/>
            </a:endParaRPr>
          </a:p>
          <a:p>
            <a:pPr algn="l"/>
            <a:r>
              <a:rPr lang="en-US" b="1" i="0" dirty="0">
                <a:solidFill>
                  <a:srgbClr val="454545"/>
                </a:solidFill>
                <a:effectLst/>
                <a:latin typeface="Montserrat" panose="00000500000000000000" pitchFamily="2" charset="0"/>
              </a:rPr>
              <a:t>Be specific in search</a:t>
            </a:r>
            <a:endParaRPr lang="en-US" b="0" i="0" dirty="0">
              <a:solidFill>
                <a:srgbClr val="454545"/>
              </a:solidFill>
              <a:effectLst/>
              <a:latin typeface="Open Sans" panose="020B0606030504020204" pitchFamily="34" charset="0"/>
            </a:endParaRPr>
          </a:p>
          <a:p>
            <a:pPr lvl="1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S</a:t>
            </a:r>
            <a:r>
              <a:rPr lang="en-US" b="0" i="0" dirty="0">
                <a:solidFill>
                  <a:srgbClr val="454545"/>
                </a:solidFill>
                <a:effectLst/>
                <a:latin typeface="Open Sans" panose="020B0606030504020204" pitchFamily="34" charset="0"/>
              </a:rPr>
              <a:t>earch by remote or hybrid in the main keyword filter to target specific remote opportunities or use individual job or industry titles. </a:t>
            </a:r>
          </a:p>
        </p:txBody>
      </p:sp>
    </p:spTree>
    <p:extLst>
      <p:ext uri="{BB962C8B-B14F-4D97-AF65-F5344CB8AC3E}">
        <p14:creationId xmlns:p14="http://schemas.microsoft.com/office/powerpoint/2010/main" val="161244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69321-39DF-42F7-B313-3C93FC397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Interviewing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A8F2D-0E5F-4CEF-847F-E4FCE4407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7383"/>
            <a:ext cx="9233148" cy="5389935"/>
          </a:xfrm>
        </p:spPr>
        <p:txBody>
          <a:bodyPr>
            <a:normAutofit/>
          </a:bodyPr>
          <a:lstStyle/>
          <a:p>
            <a:r>
              <a:rPr lang="en-US" b="1" i="0" dirty="0">
                <a:solidFill>
                  <a:srgbClr val="454545"/>
                </a:solidFill>
                <a:effectLst/>
                <a:latin typeface="Montserrat" panose="00000500000000000000" pitchFamily="2" charset="0"/>
              </a:rPr>
              <a:t>Zoom/Team</a:t>
            </a:r>
          </a:p>
          <a:p>
            <a:pPr lvl="1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Familiarize self with technology</a:t>
            </a:r>
          </a:p>
          <a:p>
            <a:pPr lvl="2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Mock interview or </a:t>
            </a:r>
            <a:r>
              <a:rPr lang="en-US" dirty="0" err="1">
                <a:solidFill>
                  <a:srgbClr val="454545"/>
                </a:solidFill>
                <a:latin typeface="Open Sans" panose="020B0606030504020204" pitchFamily="34" charset="0"/>
              </a:rPr>
              <a:t>Youtube</a:t>
            </a:r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 videos</a:t>
            </a:r>
          </a:p>
          <a:p>
            <a:pPr lvl="2"/>
            <a:r>
              <a:rPr lang="en-US" b="0" i="0" dirty="0">
                <a:solidFill>
                  <a:srgbClr val="454545"/>
                </a:solidFill>
                <a:effectLst/>
                <a:latin typeface="Open Sans" panose="020B0606030504020204" pitchFamily="34" charset="0"/>
              </a:rPr>
              <a:t>Ensure good internet connect. Have back-up</a:t>
            </a:r>
          </a:p>
          <a:p>
            <a:pPr lvl="1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Dress appropriately</a:t>
            </a:r>
          </a:p>
          <a:p>
            <a:pPr lvl="2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Similar to face-to-face interview</a:t>
            </a:r>
          </a:p>
          <a:p>
            <a:pPr lvl="1"/>
            <a:r>
              <a:rPr lang="en-US" b="0" i="0" dirty="0">
                <a:solidFill>
                  <a:srgbClr val="454545"/>
                </a:solidFill>
                <a:effectLst/>
                <a:latin typeface="Open Sans" panose="020B0606030504020204" pitchFamily="34" charset="0"/>
              </a:rPr>
              <a:t>Location/Background </a:t>
            </a:r>
          </a:p>
          <a:p>
            <a:pPr lvl="2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R</a:t>
            </a:r>
            <a:r>
              <a:rPr lang="en-US" b="0" i="0" dirty="0">
                <a:solidFill>
                  <a:srgbClr val="454545"/>
                </a:solidFill>
                <a:effectLst/>
                <a:latin typeface="Open Sans" panose="020B0606030504020204" pitchFamily="34" charset="0"/>
              </a:rPr>
              <a:t>emove distractions by blurring background</a:t>
            </a:r>
          </a:p>
          <a:p>
            <a:pPr lvl="2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Look for conversation starters</a:t>
            </a:r>
            <a:endParaRPr lang="en-US" b="0" i="0" dirty="0">
              <a:solidFill>
                <a:srgbClr val="454545"/>
              </a:solidFill>
              <a:effectLst/>
              <a:latin typeface="Open Sans" panose="020B0606030504020204" pitchFamily="34" charset="0"/>
            </a:endParaRPr>
          </a:p>
          <a:p>
            <a:pPr lvl="1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Lighting </a:t>
            </a:r>
          </a:p>
          <a:p>
            <a:pPr lvl="2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Varies by time of day and seasons.</a:t>
            </a:r>
          </a:p>
          <a:p>
            <a:pPr lvl="2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Consider ring light</a:t>
            </a:r>
            <a:endParaRPr lang="en-US" b="0" i="0" dirty="0">
              <a:solidFill>
                <a:srgbClr val="454545"/>
              </a:solidFill>
              <a:effectLst/>
              <a:latin typeface="Open Sans" panose="020B0606030504020204" pitchFamily="34" charset="0"/>
            </a:endParaRPr>
          </a:p>
          <a:p>
            <a:pPr lvl="1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Webcam vs laptop camera</a:t>
            </a:r>
          </a:p>
          <a:p>
            <a:pPr lvl="2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Image quality</a:t>
            </a:r>
          </a:p>
          <a:p>
            <a:pPr lvl="1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Be aware of body language</a:t>
            </a:r>
          </a:p>
          <a:p>
            <a:pPr marL="0" indent="0">
              <a:buNone/>
            </a:pPr>
            <a:endParaRPr lang="en-US" b="0" i="0" dirty="0">
              <a:solidFill>
                <a:srgbClr val="454545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940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69321-39DF-42F7-B313-3C93FC397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Interviewing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A8F2D-0E5F-4CEF-847F-E4FCE4407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7383"/>
            <a:ext cx="9233148" cy="5389935"/>
          </a:xfrm>
        </p:spPr>
        <p:txBody>
          <a:bodyPr>
            <a:normAutofit/>
          </a:bodyPr>
          <a:lstStyle/>
          <a:p>
            <a:r>
              <a:rPr lang="en-US" b="1" i="0" dirty="0">
                <a:solidFill>
                  <a:srgbClr val="454545"/>
                </a:solidFill>
                <a:effectLst/>
                <a:latin typeface="Montserrat" panose="00000500000000000000" pitchFamily="2" charset="0"/>
              </a:rPr>
              <a:t>Telecon</a:t>
            </a:r>
          </a:p>
          <a:p>
            <a:pPr lvl="1"/>
            <a:r>
              <a:rPr lang="en-US" b="0" i="0" dirty="0">
                <a:solidFill>
                  <a:srgbClr val="454545"/>
                </a:solidFill>
                <a:effectLst/>
                <a:latin typeface="Open Sans" panose="020B0606030504020204" pitchFamily="34" charset="0"/>
              </a:rPr>
              <a:t>Dress as you were meeting face-to-face</a:t>
            </a:r>
          </a:p>
          <a:p>
            <a:pPr lvl="1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Consider s</a:t>
            </a:r>
            <a:r>
              <a:rPr lang="en-US" b="0" i="0" dirty="0">
                <a:solidFill>
                  <a:srgbClr val="454545"/>
                </a:solidFill>
                <a:effectLst/>
                <a:latin typeface="Open Sans" panose="020B0606030504020204" pitchFamily="34" charset="0"/>
              </a:rPr>
              <a:t>tanding</a:t>
            </a:r>
          </a:p>
          <a:p>
            <a:pPr lvl="1"/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Consider tone of voice</a:t>
            </a:r>
            <a:endParaRPr lang="en-US" b="0" i="0" dirty="0">
              <a:solidFill>
                <a:srgbClr val="454545"/>
              </a:solidFill>
              <a:effectLst/>
              <a:latin typeface="Open Sans" panose="020B0606030504020204" pitchFamily="34" charset="0"/>
            </a:endParaRPr>
          </a:p>
          <a:p>
            <a:r>
              <a:rPr lang="en-US" dirty="0">
                <a:solidFill>
                  <a:srgbClr val="454545"/>
                </a:solidFill>
                <a:latin typeface="Open Sans" panose="020B0606030504020204" pitchFamily="34" charset="0"/>
              </a:rPr>
              <a:t>References</a:t>
            </a:r>
          </a:p>
          <a:p>
            <a:pPr lvl="1"/>
            <a:r>
              <a:rPr lang="en-US" b="0" i="0" dirty="0">
                <a:solidFill>
                  <a:srgbClr val="454545"/>
                </a:solidFill>
                <a:effectLst/>
                <a:latin typeface="Open Sans" panose="020B0606030504020204" pitchFamily="34" charset="0"/>
                <a:hlinkClick r:id="rId2"/>
              </a:rPr>
              <a:t>https://www.indeed.com/career-advice/interviewing/virtual-interview</a:t>
            </a:r>
            <a:endParaRPr lang="en-US" b="0" i="0" dirty="0">
              <a:solidFill>
                <a:srgbClr val="454545"/>
              </a:solidFill>
              <a:effectLst/>
              <a:latin typeface="Open Sans" panose="020B0606030504020204" pitchFamily="34" charset="0"/>
            </a:endParaRPr>
          </a:p>
          <a:p>
            <a:pPr lvl="1"/>
            <a:r>
              <a:rPr lang="en-US" b="0" i="0" dirty="0">
                <a:solidFill>
                  <a:srgbClr val="454545"/>
                </a:solidFill>
                <a:effectLst/>
                <a:latin typeface="Open Sans" panose="020B0606030504020204" pitchFamily="34" charset="0"/>
                <a:hlinkClick r:id="rId3"/>
              </a:rPr>
              <a:t>https://hbr.org/2021/03/4-tips-to-nail-a-virtual-job-interview</a:t>
            </a:r>
            <a:endParaRPr lang="en-US" b="0" i="0" dirty="0">
              <a:solidFill>
                <a:srgbClr val="454545"/>
              </a:solidFill>
              <a:effectLst/>
              <a:latin typeface="Open Sans" panose="020B0606030504020204" pitchFamily="34" charset="0"/>
            </a:endParaRPr>
          </a:p>
          <a:p>
            <a:pPr lvl="1"/>
            <a:endParaRPr lang="en-US" b="0" i="0" dirty="0">
              <a:solidFill>
                <a:srgbClr val="454545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698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C6592-48BA-4611-8DDF-A54FACAD9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037066"/>
            <a:ext cx="7766936" cy="1646302"/>
          </a:xfrm>
        </p:spPr>
        <p:txBody>
          <a:bodyPr/>
          <a:lstStyle/>
          <a:p>
            <a:pPr algn="ctr"/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4669296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0F92B46D7408418D812B3AF823CC75" ma:contentTypeVersion="10" ma:contentTypeDescription="Create a new document." ma:contentTypeScope="" ma:versionID="00df4280faf79a147ebbf74d746a05af">
  <xsd:schema xmlns:xsd="http://www.w3.org/2001/XMLSchema" xmlns:xs="http://www.w3.org/2001/XMLSchema" xmlns:p="http://schemas.microsoft.com/office/2006/metadata/properties" xmlns:ns3="831152ba-ee60-4516-94ce-c1bac0f5e49c" targetNamespace="http://schemas.microsoft.com/office/2006/metadata/properties" ma:root="true" ma:fieldsID="c84a9a085bc055e032032dba58490ea9" ns3:_="">
    <xsd:import namespace="831152ba-ee60-4516-94ce-c1bac0f5e4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1152ba-ee60-4516-94ce-c1bac0f5e4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142EB5-409E-42B7-83C0-A3D477EEBE8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831152ba-ee60-4516-94ce-c1bac0f5e49c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AD52318-F38F-4583-85F8-83C67A9603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1152ba-ee60-4516-94ce-c1bac0f5e4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8EF37F-E856-417B-A4B4-3E501353F44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8915</TotalTime>
  <Words>340</Words>
  <Application>Microsoft Office PowerPoint</Application>
  <PresentationFormat>Widescreen</PresentationFormat>
  <Paragraphs>91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Montserrat</vt:lpstr>
      <vt:lpstr>Open Sans</vt:lpstr>
      <vt:lpstr>Roboto</vt:lpstr>
      <vt:lpstr>Rubik</vt:lpstr>
      <vt:lpstr>Trebuchet MS</vt:lpstr>
      <vt:lpstr>Wingdings 3</vt:lpstr>
      <vt:lpstr>Facet</vt:lpstr>
      <vt:lpstr>VIRTUAL JOB SEARCH</vt:lpstr>
      <vt:lpstr>Virtual Job Search</vt:lpstr>
      <vt:lpstr>Scope</vt:lpstr>
      <vt:lpstr>Remote Opportunities</vt:lpstr>
      <vt:lpstr>Remote Opportunities</vt:lpstr>
      <vt:lpstr>Job sites for Remote Opportunities </vt:lpstr>
      <vt:lpstr>Virtual Interviewing</vt:lpstr>
      <vt:lpstr>Virtual Interviewing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Search during COVID-19 Pandemic – Skills to Succeed</dc:title>
  <dc:creator>Dan Winand</dc:creator>
  <cp:lastModifiedBy>Michael Schreiber</cp:lastModifiedBy>
  <cp:revision>37</cp:revision>
  <dcterms:created xsi:type="dcterms:W3CDTF">2020-05-15T15:00:56Z</dcterms:created>
  <dcterms:modified xsi:type="dcterms:W3CDTF">2022-02-23T18:26:06Z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0x010100340F92B46D7408418D812B3AF823CC75</vt:lpwstr>
  </property>
</Properties>
</file>