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1" r:id="rId7"/>
    <p:sldId id="258" r:id="rId8"/>
    <p:sldId id="260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358BBB-9A60-4B4A-AC37-07AF06D00714}" v="46" dt="2020-05-18T17:31:40.7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5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Winand" userId="0edf672d-2568-403f-a8b7-29e8f7f6a502" providerId="ADAL" clId="{EC358BBB-9A60-4B4A-AC37-07AF06D00714}"/>
    <pc:docChg chg="undo custSel addSld modSld">
      <pc:chgData name="Dan Winand" userId="0edf672d-2568-403f-a8b7-29e8f7f6a502" providerId="ADAL" clId="{EC358BBB-9A60-4B4A-AC37-07AF06D00714}" dt="2020-05-18T22:49:33.933" v="1687" actId="403"/>
      <pc:docMkLst>
        <pc:docMk/>
      </pc:docMkLst>
      <pc:sldChg chg="modSp">
        <pc:chgData name="Dan Winand" userId="0edf672d-2568-403f-a8b7-29e8f7f6a502" providerId="ADAL" clId="{EC358BBB-9A60-4B4A-AC37-07AF06D00714}" dt="2020-05-18T13:55:52.191" v="1479" actId="20577"/>
        <pc:sldMkLst>
          <pc:docMk/>
          <pc:sldMk cId="2341609908" sldId="256"/>
        </pc:sldMkLst>
        <pc:spChg chg="mod">
          <ac:chgData name="Dan Winand" userId="0edf672d-2568-403f-a8b7-29e8f7f6a502" providerId="ADAL" clId="{EC358BBB-9A60-4B4A-AC37-07AF06D00714}" dt="2020-05-18T13:55:52.191" v="1479" actId="20577"/>
          <ac:spMkLst>
            <pc:docMk/>
            <pc:sldMk cId="2341609908" sldId="256"/>
            <ac:spMk id="2" creationId="{3ECC6592-48BA-4611-8DDF-A54FACAD9008}"/>
          </ac:spMkLst>
        </pc:spChg>
        <pc:spChg chg="mod">
          <ac:chgData name="Dan Winand" userId="0edf672d-2568-403f-a8b7-29e8f7f6a502" providerId="ADAL" clId="{EC358BBB-9A60-4B4A-AC37-07AF06D00714}" dt="2020-05-18T01:09:00.400" v="757" actId="1076"/>
          <ac:spMkLst>
            <pc:docMk/>
            <pc:sldMk cId="2341609908" sldId="256"/>
            <ac:spMk id="3" creationId="{E248148D-2B0B-4118-B1C6-CD34A21B9AB9}"/>
          </ac:spMkLst>
        </pc:spChg>
      </pc:sldChg>
      <pc:sldChg chg="addSp delSp modSp">
        <pc:chgData name="Dan Winand" userId="0edf672d-2568-403f-a8b7-29e8f7f6a502" providerId="ADAL" clId="{EC358BBB-9A60-4B4A-AC37-07AF06D00714}" dt="2020-05-18T17:31:40.716" v="1671" actId="1076"/>
        <pc:sldMkLst>
          <pc:docMk/>
          <pc:sldMk cId="3674705886" sldId="257"/>
        </pc:sldMkLst>
        <pc:spChg chg="mod">
          <ac:chgData name="Dan Winand" userId="0edf672d-2568-403f-a8b7-29e8f7f6a502" providerId="ADAL" clId="{EC358BBB-9A60-4B4A-AC37-07AF06D00714}" dt="2020-05-18T13:56:29.994" v="1490" actId="20577"/>
          <ac:spMkLst>
            <pc:docMk/>
            <pc:sldMk cId="3674705886" sldId="257"/>
            <ac:spMk id="2" creationId="{00AD2C3C-B31B-40C5-9E70-E7772CCBEE0E}"/>
          </ac:spMkLst>
        </pc:spChg>
        <pc:spChg chg="mod">
          <ac:chgData name="Dan Winand" userId="0edf672d-2568-403f-a8b7-29e8f7f6a502" providerId="ADAL" clId="{EC358BBB-9A60-4B4A-AC37-07AF06D00714}" dt="2020-05-18T17:28:59.902" v="1665" actId="313"/>
          <ac:spMkLst>
            <pc:docMk/>
            <pc:sldMk cId="3674705886" sldId="257"/>
            <ac:spMk id="3" creationId="{03B45301-0F50-489C-B70B-D40DB9E24555}"/>
          </ac:spMkLst>
        </pc:spChg>
        <pc:picChg chg="add del mod">
          <ac:chgData name="Dan Winand" userId="0edf672d-2568-403f-a8b7-29e8f7f6a502" providerId="ADAL" clId="{EC358BBB-9A60-4B4A-AC37-07AF06D00714}" dt="2020-05-18T00:49:57.827" v="275"/>
          <ac:picMkLst>
            <pc:docMk/>
            <pc:sldMk cId="3674705886" sldId="257"/>
            <ac:picMk id="2050" creationId="{98AA7735-E24F-41D0-8A87-E1575F99321C}"/>
          </ac:picMkLst>
        </pc:picChg>
        <pc:picChg chg="add mod">
          <ac:chgData name="Dan Winand" userId="0edf672d-2568-403f-a8b7-29e8f7f6a502" providerId="ADAL" clId="{EC358BBB-9A60-4B4A-AC37-07AF06D00714}" dt="2020-05-18T17:31:40.716" v="1671" actId="1076"/>
          <ac:picMkLst>
            <pc:docMk/>
            <pc:sldMk cId="3674705886" sldId="257"/>
            <ac:picMk id="2052" creationId="{CD81C3BF-C6F0-4893-BA28-F491566EB76C}"/>
          </ac:picMkLst>
        </pc:picChg>
      </pc:sldChg>
      <pc:sldChg chg="addSp modSp">
        <pc:chgData name="Dan Winand" userId="0edf672d-2568-403f-a8b7-29e8f7f6a502" providerId="ADAL" clId="{EC358BBB-9A60-4B4A-AC37-07AF06D00714}" dt="2020-05-18T22:49:33.933" v="1687" actId="403"/>
        <pc:sldMkLst>
          <pc:docMk/>
          <pc:sldMk cId="3790256615" sldId="258"/>
        </pc:sldMkLst>
        <pc:spChg chg="mod">
          <ac:chgData name="Dan Winand" userId="0edf672d-2568-403f-a8b7-29e8f7f6a502" providerId="ADAL" clId="{EC358BBB-9A60-4B4A-AC37-07AF06D00714}" dt="2020-05-18T22:49:33.933" v="1687" actId="403"/>
          <ac:spMkLst>
            <pc:docMk/>
            <pc:sldMk cId="3790256615" sldId="258"/>
            <ac:spMk id="3" creationId="{42036D53-52CC-4FD9-B4CF-1F693FD44875}"/>
          </ac:spMkLst>
        </pc:spChg>
        <pc:spChg chg="add mod">
          <ac:chgData name="Dan Winand" userId="0edf672d-2568-403f-a8b7-29e8f7f6a502" providerId="ADAL" clId="{EC358BBB-9A60-4B4A-AC37-07AF06D00714}" dt="2020-05-18T14:16:48.714" v="1545" actId="1076"/>
          <ac:spMkLst>
            <pc:docMk/>
            <pc:sldMk cId="3790256615" sldId="258"/>
            <ac:spMk id="4" creationId="{5D83316A-EB8F-4A4D-BCED-9F477AB6C899}"/>
          </ac:spMkLst>
        </pc:spChg>
      </pc:sldChg>
      <pc:sldChg chg="modSp">
        <pc:chgData name="Dan Winand" userId="0edf672d-2568-403f-a8b7-29e8f7f6a502" providerId="ADAL" clId="{EC358BBB-9A60-4B4A-AC37-07AF06D00714}" dt="2020-05-18T17:25:39.484" v="1612" actId="20577"/>
        <pc:sldMkLst>
          <pc:docMk/>
          <pc:sldMk cId="4061231449" sldId="259"/>
        </pc:sldMkLst>
        <pc:spChg chg="mod">
          <ac:chgData name="Dan Winand" userId="0edf672d-2568-403f-a8b7-29e8f7f6a502" providerId="ADAL" clId="{EC358BBB-9A60-4B4A-AC37-07AF06D00714}" dt="2020-05-18T17:25:39.484" v="1612" actId="20577"/>
          <ac:spMkLst>
            <pc:docMk/>
            <pc:sldMk cId="4061231449" sldId="259"/>
            <ac:spMk id="3" creationId="{42036D53-52CC-4FD9-B4CF-1F693FD44875}"/>
          </ac:spMkLst>
        </pc:spChg>
      </pc:sldChg>
      <pc:sldChg chg="addSp delSp modSp">
        <pc:chgData name="Dan Winand" userId="0edf672d-2568-403f-a8b7-29e8f7f6a502" providerId="ADAL" clId="{EC358BBB-9A60-4B4A-AC37-07AF06D00714}" dt="2020-05-18T14:18:54.182" v="1581" actId="20577"/>
        <pc:sldMkLst>
          <pc:docMk/>
          <pc:sldMk cId="2467367322" sldId="260"/>
        </pc:sldMkLst>
        <pc:spChg chg="mod">
          <ac:chgData name="Dan Winand" userId="0edf672d-2568-403f-a8b7-29e8f7f6a502" providerId="ADAL" clId="{EC358BBB-9A60-4B4A-AC37-07AF06D00714}" dt="2020-05-18T14:17:39.009" v="1551" actId="20577"/>
          <ac:spMkLst>
            <pc:docMk/>
            <pc:sldMk cId="2467367322" sldId="260"/>
            <ac:spMk id="2" creationId="{6C118C26-675A-4C54-9BDC-5B9E12A099DD}"/>
          </ac:spMkLst>
        </pc:spChg>
        <pc:spChg chg="mod">
          <ac:chgData name="Dan Winand" userId="0edf672d-2568-403f-a8b7-29e8f7f6a502" providerId="ADAL" clId="{EC358BBB-9A60-4B4A-AC37-07AF06D00714}" dt="2020-05-18T14:18:54.182" v="1581" actId="20577"/>
          <ac:spMkLst>
            <pc:docMk/>
            <pc:sldMk cId="2467367322" sldId="260"/>
            <ac:spMk id="3" creationId="{42036D53-52CC-4FD9-B4CF-1F693FD44875}"/>
          </ac:spMkLst>
        </pc:spChg>
        <pc:spChg chg="add del">
          <ac:chgData name="Dan Winand" userId="0edf672d-2568-403f-a8b7-29e8f7f6a502" providerId="ADAL" clId="{EC358BBB-9A60-4B4A-AC37-07AF06D00714}" dt="2020-05-18T01:13:36.885" v="854"/>
          <ac:spMkLst>
            <pc:docMk/>
            <pc:sldMk cId="2467367322" sldId="260"/>
            <ac:spMk id="4" creationId="{9084E6DB-01BA-4CCC-8B3E-8DD68FF23FFD}"/>
          </ac:spMkLst>
        </pc:spChg>
        <pc:spChg chg="add del">
          <ac:chgData name="Dan Winand" userId="0edf672d-2568-403f-a8b7-29e8f7f6a502" providerId="ADAL" clId="{EC358BBB-9A60-4B4A-AC37-07AF06D00714}" dt="2020-05-18T01:13:36.885" v="854"/>
          <ac:spMkLst>
            <pc:docMk/>
            <pc:sldMk cId="2467367322" sldId="260"/>
            <ac:spMk id="5" creationId="{43898BAF-22BF-4E77-B2D2-1234780B5766}"/>
          </ac:spMkLst>
        </pc:spChg>
        <pc:spChg chg="add mod">
          <ac:chgData name="Dan Winand" userId="0edf672d-2568-403f-a8b7-29e8f7f6a502" providerId="ADAL" clId="{EC358BBB-9A60-4B4A-AC37-07AF06D00714}" dt="2020-05-18T14:17:10.539" v="1546" actId="207"/>
          <ac:spMkLst>
            <pc:docMk/>
            <pc:sldMk cId="2467367322" sldId="260"/>
            <ac:spMk id="6" creationId="{07EDEE75-8323-4FDE-8271-C8DF3469690C}"/>
          </ac:spMkLst>
        </pc:spChg>
        <pc:picChg chg="add del">
          <ac:chgData name="Dan Winand" userId="0edf672d-2568-403f-a8b7-29e8f7f6a502" providerId="ADAL" clId="{EC358BBB-9A60-4B4A-AC37-07AF06D00714}" dt="2020-05-18T01:13:36.885" v="854"/>
          <ac:picMkLst>
            <pc:docMk/>
            <pc:sldMk cId="2467367322" sldId="260"/>
            <ac:picMk id="3074" creationId="{AF3C2A43-39E0-4B14-A519-569FFC72DD6D}"/>
          </ac:picMkLst>
        </pc:picChg>
        <pc:picChg chg="add del">
          <ac:chgData name="Dan Winand" userId="0edf672d-2568-403f-a8b7-29e8f7f6a502" providerId="ADAL" clId="{EC358BBB-9A60-4B4A-AC37-07AF06D00714}" dt="2020-05-18T01:13:36.885" v="854"/>
          <ac:picMkLst>
            <pc:docMk/>
            <pc:sldMk cId="2467367322" sldId="260"/>
            <ac:picMk id="3076" creationId="{7DB03891-BA42-473B-A896-F8D65EF8FBDF}"/>
          </ac:picMkLst>
        </pc:picChg>
      </pc:sldChg>
      <pc:sldChg chg="addSp modSp add">
        <pc:chgData name="Dan Winand" userId="0edf672d-2568-403f-a8b7-29e8f7f6a502" providerId="ADAL" clId="{EC358BBB-9A60-4B4A-AC37-07AF06D00714}" dt="2020-05-18T22:49:11.776" v="1686" actId="20577"/>
        <pc:sldMkLst>
          <pc:docMk/>
          <pc:sldMk cId="3026459640" sldId="261"/>
        </pc:sldMkLst>
        <pc:spChg chg="mod">
          <ac:chgData name="Dan Winand" userId="0edf672d-2568-403f-a8b7-29e8f7f6a502" providerId="ADAL" clId="{EC358BBB-9A60-4B4A-AC37-07AF06D00714}" dt="2020-05-18T13:58:04.025" v="1526" actId="20577"/>
          <ac:spMkLst>
            <pc:docMk/>
            <pc:sldMk cId="3026459640" sldId="261"/>
            <ac:spMk id="2" creationId="{00AD2C3C-B31B-40C5-9E70-E7772CCBEE0E}"/>
          </ac:spMkLst>
        </pc:spChg>
        <pc:spChg chg="mod">
          <ac:chgData name="Dan Winand" userId="0edf672d-2568-403f-a8b7-29e8f7f6a502" providerId="ADAL" clId="{EC358BBB-9A60-4B4A-AC37-07AF06D00714}" dt="2020-05-18T22:49:11.776" v="1686" actId="20577"/>
          <ac:spMkLst>
            <pc:docMk/>
            <pc:sldMk cId="3026459640" sldId="261"/>
            <ac:spMk id="3" creationId="{03B45301-0F50-489C-B70B-D40DB9E24555}"/>
          </ac:spMkLst>
        </pc:spChg>
        <pc:spChg chg="add mod">
          <ac:chgData name="Dan Winand" userId="0edf672d-2568-403f-a8b7-29e8f7f6a502" providerId="ADAL" clId="{EC358BBB-9A60-4B4A-AC37-07AF06D00714}" dt="2020-05-18T14:08:25.016" v="1527" actId="207"/>
          <ac:spMkLst>
            <pc:docMk/>
            <pc:sldMk cId="3026459640" sldId="261"/>
            <ac:spMk id="4" creationId="{6321728C-5CE4-4D51-8868-69CD0E188EA2}"/>
          </ac:spMkLst>
        </pc:spChg>
        <pc:picChg chg="add mod">
          <ac:chgData name="Dan Winand" userId="0edf672d-2568-403f-a8b7-29e8f7f6a502" providerId="ADAL" clId="{EC358BBB-9A60-4B4A-AC37-07AF06D00714}" dt="2020-05-18T17:30:56.698" v="1670" actId="1076"/>
          <ac:picMkLst>
            <pc:docMk/>
            <pc:sldMk cId="3026459640" sldId="261"/>
            <ac:picMk id="1026" creationId="{85DD3DAE-D2F3-497C-86A8-3CBBB8877E7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stcompany.com/90496811/5-changes-to-expect-in-the-workplace-after-covid-1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C6592-48BA-4611-8DDF-A54FACAD9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899484"/>
            <a:ext cx="7766936" cy="1646302"/>
          </a:xfrm>
        </p:spPr>
        <p:txBody>
          <a:bodyPr/>
          <a:lstStyle/>
          <a:p>
            <a:r>
              <a:rPr lang="en-US" dirty="0"/>
              <a:t>Job Search during COVID-19 Pandemic – Skills to Succeed in the New Environment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8148D-2B0B-4118-B1C6-CD34A21B9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906510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 Elizabeth Chapter – Joseph’s People</a:t>
            </a:r>
          </a:p>
          <a:p>
            <a:r>
              <a:rPr lang="en-US" dirty="0"/>
              <a:t>18May2020</a:t>
            </a:r>
          </a:p>
          <a:p>
            <a:r>
              <a:rPr lang="en-US" dirty="0"/>
              <a:t>Dan Winand</a:t>
            </a:r>
          </a:p>
        </p:txBody>
      </p:sp>
    </p:spTree>
    <p:extLst>
      <p:ext uri="{BB962C8B-B14F-4D97-AF65-F5344CB8AC3E}">
        <p14:creationId xmlns:p14="http://schemas.microsoft.com/office/powerpoint/2010/main" val="234160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2C3C-B31B-40C5-9E70-E7772CC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5301-0F50-489C-B70B-D40DB9E2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222" y="1269999"/>
            <a:ext cx="8596668" cy="5182755"/>
          </a:xfrm>
        </p:spPr>
        <p:txBody>
          <a:bodyPr>
            <a:normAutofit/>
          </a:bodyPr>
          <a:lstStyle/>
          <a:p>
            <a:r>
              <a:rPr lang="en-US" sz="2400" dirty="0"/>
              <a:t>Challenges</a:t>
            </a:r>
          </a:p>
          <a:p>
            <a:pPr lvl="1"/>
            <a:r>
              <a:rPr lang="en-US" sz="2000" dirty="0"/>
              <a:t>Large loss of jobs (36MM) due to COVID-19 – especially entry level, retail (</a:t>
            </a:r>
            <a:r>
              <a:rPr lang="en-US" sz="2000" dirty="0" err="1"/>
              <a:t>brick&amp;mortar</a:t>
            </a:r>
            <a:r>
              <a:rPr lang="en-US" sz="2000" dirty="0"/>
              <a:t>), hospitality</a:t>
            </a:r>
          </a:p>
          <a:p>
            <a:pPr lvl="2"/>
            <a:r>
              <a:rPr lang="en-US" sz="1800" dirty="0"/>
              <a:t>Some jobs may never comeback</a:t>
            </a:r>
          </a:p>
          <a:p>
            <a:pPr lvl="1"/>
            <a:r>
              <a:rPr lang="en-US" sz="2000" dirty="0"/>
              <a:t>Unknown duration of shutdown and pace of restart process</a:t>
            </a:r>
          </a:p>
          <a:p>
            <a:pPr lvl="1"/>
            <a:r>
              <a:rPr lang="en-US" sz="2000" dirty="0"/>
              <a:t>Social distancing impacts to job hunting</a:t>
            </a:r>
          </a:p>
          <a:p>
            <a:pPr lvl="2"/>
            <a:r>
              <a:rPr lang="en-US" sz="1800" dirty="0"/>
              <a:t>Companies scrambling to adapt</a:t>
            </a:r>
          </a:p>
          <a:p>
            <a:pPr lvl="2"/>
            <a:r>
              <a:rPr lang="en-US" sz="1800" dirty="0"/>
              <a:t>Networking difficult</a:t>
            </a:r>
          </a:p>
          <a:p>
            <a:pPr lvl="2"/>
            <a:r>
              <a:rPr lang="en-US" sz="1800" dirty="0"/>
              <a:t>Interview process virtual</a:t>
            </a:r>
          </a:p>
          <a:p>
            <a:pPr lvl="1"/>
            <a:r>
              <a:rPr lang="en-US" sz="2000" dirty="0"/>
              <a:t>9/11 like impact to society</a:t>
            </a:r>
          </a:p>
          <a:p>
            <a:pPr lvl="2"/>
            <a:r>
              <a:rPr lang="en-US" sz="1800" dirty="0"/>
              <a:t>Future uncertain</a:t>
            </a:r>
          </a:p>
        </p:txBody>
      </p:sp>
      <p:pic>
        <p:nvPicPr>
          <p:cNvPr id="2052" name="Picture 4" descr="U.S. jobless claims post eighth straight week in the millions">
            <a:extLst>
              <a:ext uri="{FF2B5EF4-FFF2-40B4-BE49-F238E27FC236}">
                <a16:creationId xmlns:a16="http://schemas.microsoft.com/office/drawing/2014/main" id="{CD81C3BF-C6F0-4893-BA28-F491566EB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211" y="4227715"/>
            <a:ext cx="4545174" cy="255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70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2C3C-B31B-40C5-9E70-E7772CC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5301-0F50-489C-B70B-D40DB9E2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637"/>
            <a:ext cx="8596668" cy="4873336"/>
          </a:xfrm>
        </p:spPr>
        <p:txBody>
          <a:bodyPr>
            <a:normAutofit/>
          </a:bodyPr>
          <a:lstStyle/>
          <a:p>
            <a:r>
              <a:rPr lang="en-US" sz="2400" dirty="0"/>
              <a:t>Opportunities</a:t>
            </a:r>
          </a:p>
          <a:p>
            <a:pPr lvl="1"/>
            <a:r>
              <a:rPr lang="en-US" sz="2000" dirty="0"/>
              <a:t>Strong companies/industries still hiring</a:t>
            </a:r>
          </a:p>
          <a:p>
            <a:pPr lvl="2"/>
            <a:r>
              <a:rPr lang="en-US" sz="1800" dirty="0"/>
              <a:t>Evaluate how companies treat their people</a:t>
            </a:r>
          </a:p>
          <a:p>
            <a:pPr lvl="2"/>
            <a:r>
              <a:rPr lang="en-US" sz="1800" dirty="0"/>
              <a:t>Anticipation gradual return to new normal - more recruitment activities ongoing</a:t>
            </a:r>
          </a:p>
          <a:p>
            <a:pPr lvl="1"/>
            <a:r>
              <a:rPr lang="en-US" sz="2000" dirty="0"/>
              <a:t>Sector of workforce may not return – early retirement</a:t>
            </a:r>
          </a:p>
          <a:p>
            <a:pPr lvl="1"/>
            <a:r>
              <a:rPr lang="en-US" sz="2000" dirty="0"/>
              <a:t>COVID-19 healthcare related – pharma, testing, PPE, social distancing</a:t>
            </a:r>
          </a:p>
          <a:p>
            <a:pPr lvl="1"/>
            <a:r>
              <a:rPr lang="en-US" sz="2000" dirty="0"/>
              <a:t>Success to those who adapt to new workplace</a:t>
            </a:r>
          </a:p>
        </p:txBody>
      </p:sp>
      <p:pic>
        <p:nvPicPr>
          <p:cNvPr id="1026" name="Picture 2" descr="30 Inspirational Charles Darwin Quotes | Wealthy Gorilla">
            <a:extLst>
              <a:ext uri="{FF2B5EF4-FFF2-40B4-BE49-F238E27FC236}">
                <a16:creationId xmlns:a16="http://schemas.microsoft.com/office/drawing/2014/main" id="{85DD3DAE-D2F3-497C-86A8-3CBBB8877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131" y="4430684"/>
            <a:ext cx="3337698" cy="250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321728C-5CE4-4D51-8868-69CD0E188EA2}"/>
              </a:ext>
            </a:extLst>
          </p:cNvPr>
          <p:cNvSpPr txBox="1"/>
          <p:nvPr/>
        </p:nvSpPr>
        <p:spPr>
          <a:xfrm>
            <a:off x="7679798" y="168057"/>
            <a:ext cx="3256384" cy="18774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Companies that started during the last recession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Twitter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Instagram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Venmo</a:t>
            </a:r>
          </a:p>
        </p:txBody>
      </p:sp>
    </p:spTree>
    <p:extLst>
      <p:ext uri="{BB962C8B-B14F-4D97-AF65-F5344CB8AC3E}">
        <p14:creationId xmlns:p14="http://schemas.microsoft.com/office/powerpoint/2010/main" val="302645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8C26-675A-4C54-9BDC-5B9E12A0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Post-COVID Workplace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36D53-52CC-4FD9-B4CF-1F693FD44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3"/>
            <a:ext cx="8596668" cy="4502727"/>
          </a:xfrm>
        </p:spPr>
        <p:txBody>
          <a:bodyPr>
            <a:normAutofit/>
          </a:bodyPr>
          <a:lstStyle/>
          <a:p>
            <a:r>
              <a:rPr lang="en-US" sz="2000" dirty="0"/>
              <a:t>Social distancing rules will continue for the near future – herd immunity/effective vaccine dependent</a:t>
            </a:r>
          </a:p>
          <a:p>
            <a:r>
              <a:rPr lang="en-US" sz="2000" dirty="0"/>
              <a:t>Remote working here to stay</a:t>
            </a:r>
          </a:p>
          <a:p>
            <a:pPr lvl="1"/>
            <a:r>
              <a:rPr lang="en-US" sz="1800" dirty="0"/>
              <a:t>Fully or hybrid (3 day office/2 days at home)</a:t>
            </a:r>
          </a:p>
          <a:p>
            <a:r>
              <a:rPr lang="en-US" sz="2000" dirty="0"/>
              <a:t>Physical changes to office space</a:t>
            </a:r>
          </a:p>
          <a:p>
            <a:pPr lvl="1"/>
            <a:r>
              <a:rPr lang="en-US" sz="1800" dirty="0"/>
              <a:t>Rethinking open concept</a:t>
            </a:r>
          </a:p>
          <a:p>
            <a:r>
              <a:rPr lang="en-US" sz="2000" dirty="0"/>
              <a:t>Less face to face meeting</a:t>
            </a:r>
          </a:p>
          <a:p>
            <a:pPr lvl="1"/>
            <a:r>
              <a:rPr lang="en-US" sz="1800" dirty="0"/>
              <a:t>Co-workers/customers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83316A-EB8F-4A4D-BCED-9F477AB6C899}"/>
              </a:ext>
            </a:extLst>
          </p:cNvPr>
          <p:cNvSpPr/>
          <p:nvPr/>
        </p:nvSpPr>
        <p:spPr>
          <a:xfrm>
            <a:off x="7008261" y="4996718"/>
            <a:ext cx="4531482" cy="1600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hlinkClick r:id="rId2" tooltip="5 changes to expect in the workplace after COVID-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 changes to expect in the workplace after COVID-19</a:t>
            </a:r>
            <a:endParaRPr lang="en-US" sz="1400" cap="all" dirty="0">
              <a:latin typeface="CentraNo1"/>
            </a:endParaRPr>
          </a:p>
          <a:p>
            <a:r>
              <a:rPr lang="en-US" sz="1200" cap="all" dirty="0">
                <a:solidFill>
                  <a:srgbClr val="000000"/>
                </a:solidFill>
                <a:latin typeface="CentraNo1"/>
              </a:rPr>
              <a:t>1. FULL DIGITAL TRANSFORMATION, SUPPORTED BY A TRULY </a:t>
            </a:r>
          </a:p>
          <a:p>
            <a:r>
              <a:rPr lang="en-US" sz="1200" cap="all" dirty="0">
                <a:solidFill>
                  <a:srgbClr val="000000"/>
                </a:solidFill>
                <a:latin typeface="CentraNo1"/>
              </a:rPr>
              <a:t>VIRTUAL WORKFORCE</a:t>
            </a:r>
          </a:p>
          <a:p>
            <a:r>
              <a:rPr lang="en-US" sz="1200" cap="all" dirty="0">
                <a:solidFill>
                  <a:srgbClr val="000000"/>
                </a:solidFill>
                <a:latin typeface="CentraNo1"/>
              </a:rPr>
              <a:t>2. FOCUS ON OUTPUTS VERSUS FACE TIME</a:t>
            </a:r>
          </a:p>
          <a:p>
            <a:r>
              <a:rPr lang="en-US" sz="1200" cap="all" dirty="0">
                <a:solidFill>
                  <a:srgbClr val="000000"/>
                </a:solidFill>
                <a:latin typeface="CentraNo1"/>
              </a:rPr>
              <a:t>3. RESPECT FOR WORK-LIFE BLEND</a:t>
            </a:r>
          </a:p>
          <a:p>
            <a:r>
              <a:rPr lang="en-US" sz="1200" cap="all" dirty="0">
                <a:solidFill>
                  <a:srgbClr val="000000"/>
                </a:solidFill>
                <a:latin typeface="CentraNo1"/>
              </a:rPr>
              <a:t>4. STRONGER COMMUNICATIONS</a:t>
            </a:r>
          </a:p>
          <a:p>
            <a:r>
              <a:rPr lang="en-US" sz="1200" cap="all" dirty="0">
                <a:solidFill>
                  <a:srgbClr val="000000"/>
                </a:solidFill>
                <a:latin typeface="CentraNo1"/>
              </a:rPr>
              <a:t>5. INCREASED TRUST, TRANSPARENCY, AND EMPATHY</a:t>
            </a:r>
          </a:p>
          <a:p>
            <a:pPr algn="r"/>
            <a:r>
              <a:rPr lang="en-US" sz="1200" b="1" cap="all" dirty="0">
                <a:solidFill>
                  <a:srgbClr val="000000"/>
                </a:solidFill>
                <a:latin typeface="CentraNo1"/>
              </a:rPr>
              <a:t>Fast Company – 4/27/20</a:t>
            </a:r>
          </a:p>
        </p:txBody>
      </p:sp>
    </p:spTree>
    <p:extLst>
      <p:ext uri="{BB962C8B-B14F-4D97-AF65-F5344CB8AC3E}">
        <p14:creationId xmlns:p14="http://schemas.microsoft.com/office/powerpoint/2010/main" val="379025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8C26-675A-4C54-9BDC-5B9E12A0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Post-COVID Job Skills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36D53-52CC-4FD9-B4CF-1F693FD44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9115"/>
            <a:ext cx="8596668" cy="511164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Adaptability and Flexibility</a:t>
            </a:r>
          </a:p>
          <a:p>
            <a:pPr lvl="1"/>
            <a:r>
              <a:rPr lang="en-US" dirty="0"/>
              <a:t>Rapidly changing environments</a:t>
            </a:r>
          </a:p>
          <a:p>
            <a:r>
              <a:rPr lang="en-US" dirty="0"/>
              <a:t>Tech Savviness</a:t>
            </a:r>
          </a:p>
          <a:p>
            <a:pPr lvl="1"/>
            <a:r>
              <a:rPr lang="en-US" dirty="0"/>
              <a:t>Effective use of video technology (Zoom, Teams, Skype) for communication</a:t>
            </a:r>
          </a:p>
          <a:p>
            <a:r>
              <a:rPr lang="en-US" dirty="0"/>
              <a:t>Creativity and Innovation</a:t>
            </a:r>
          </a:p>
          <a:p>
            <a:pPr lvl="1"/>
            <a:r>
              <a:rPr lang="en-US" dirty="0"/>
              <a:t>Ability to quickly shift gears</a:t>
            </a:r>
          </a:p>
          <a:p>
            <a:r>
              <a:rPr lang="en-US" dirty="0"/>
              <a:t>Data Literacy</a:t>
            </a:r>
          </a:p>
          <a:p>
            <a:pPr lvl="1"/>
            <a:r>
              <a:rPr lang="en-US" dirty="0"/>
              <a:t>Identifying trends</a:t>
            </a:r>
          </a:p>
          <a:p>
            <a:r>
              <a:rPr lang="en-US" dirty="0"/>
              <a:t>Critical Thinking</a:t>
            </a:r>
          </a:p>
          <a:p>
            <a:pPr lvl="1"/>
            <a:r>
              <a:rPr lang="en-US" dirty="0"/>
              <a:t>Objectively evaluate information from diverse sources</a:t>
            </a:r>
          </a:p>
          <a:p>
            <a:r>
              <a:rPr lang="en-US" dirty="0"/>
              <a:t>Digital and Coding Skills</a:t>
            </a:r>
          </a:p>
          <a:p>
            <a:r>
              <a:rPr lang="en-US" dirty="0"/>
              <a:t>Leadership</a:t>
            </a:r>
          </a:p>
          <a:p>
            <a:pPr lvl="1"/>
            <a:r>
              <a:rPr lang="en-US" dirty="0"/>
              <a:t>Inspire teams remotely</a:t>
            </a:r>
          </a:p>
          <a:p>
            <a:r>
              <a:rPr lang="en-US" dirty="0"/>
              <a:t>Emotional Intelligence</a:t>
            </a:r>
          </a:p>
          <a:p>
            <a:pPr lvl="1"/>
            <a:r>
              <a:rPr lang="en-US" dirty="0"/>
              <a:t>Connect with team remotely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EDEE75-8323-4FDE-8271-C8DF3469690C}"/>
              </a:ext>
            </a:extLst>
          </p:cNvPr>
          <p:cNvSpPr/>
          <p:nvPr/>
        </p:nvSpPr>
        <p:spPr>
          <a:xfrm>
            <a:off x="7082909" y="4079795"/>
            <a:ext cx="5109091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333333"/>
                </a:solidFill>
                <a:latin typeface="Merriweather"/>
              </a:rPr>
              <a:t>8 Job Skills To Succeed In A Post-Coronavirus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Adaptability and Flexibility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Tech Savviness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Creativity &amp; 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Data 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Critical Thinking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Digital And Coding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Emotional Intelligence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Commit to a Lifetime of Learning</a:t>
            </a:r>
          </a:p>
          <a:p>
            <a:pPr algn="r"/>
            <a:r>
              <a:rPr lang="en-US" sz="1600" b="1" i="0" dirty="0">
                <a:solidFill>
                  <a:srgbClr val="333333"/>
                </a:solidFill>
                <a:effectLst/>
                <a:latin typeface="Merriweather"/>
              </a:rPr>
              <a:t>Forbes </a:t>
            </a:r>
            <a:r>
              <a:rPr lang="en-US" sz="1600" b="1" dirty="0">
                <a:solidFill>
                  <a:srgbClr val="333333"/>
                </a:solidFill>
                <a:latin typeface="Merriweather"/>
              </a:rPr>
              <a:t>– 4/17/20</a:t>
            </a:r>
          </a:p>
        </p:txBody>
      </p:sp>
    </p:spTree>
    <p:extLst>
      <p:ext uri="{BB962C8B-B14F-4D97-AF65-F5344CB8AC3E}">
        <p14:creationId xmlns:p14="http://schemas.microsoft.com/office/powerpoint/2010/main" val="246736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8C26-675A-4C54-9BDC-5B9E12A0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36D53-52CC-4FD9-B4CF-1F693FD44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2773"/>
            <a:ext cx="8596668" cy="5070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Candidate: MBA with several years of experience, making a career switch from government to finance.</a:t>
            </a:r>
          </a:p>
          <a:p>
            <a:r>
              <a:rPr lang="en-US" dirty="0"/>
              <a:t>Length of search: 7-months (had soft offers prior to Covid-19 hitting</a:t>
            </a:r>
          </a:p>
          <a:p>
            <a:r>
              <a:rPr lang="en-US" dirty="0"/>
              <a:t>Success: Landed a job as a consultant focused on supporting public utility companies and governments in assessing telecommunication infrastructure investments. </a:t>
            </a:r>
          </a:p>
          <a:p>
            <a:r>
              <a:rPr lang="en-US" dirty="0"/>
              <a:t>Tips: </a:t>
            </a:r>
          </a:p>
          <a:p>
            <a:pPr lvl="1"/>
            <a:r>
              <a:rPr lang="en-US" dirty="0"/>
              <a:t>Use this as a time to think about your goals and what want to do rather than just finding a job. This focuses your search and can help you start to see this crisis as an opportunity. </a:t>
            </a:r>
          </a:p>
          <a:p>
            <a:pPr lvl="1"/>
            <a:r>
              <a:rPr lang="en-US" dirty="0"/>
              <a:t>Once you have had some time to reflect, start reaching out to your network: former colleagues, mentors, friends, etc. </a:t>
            </a:r>
          </a:p>
          <a:p>
            <a:pPr lvl="1"/>
            <a:r>
              <a:rPr lang="en-US" dirty="0"/>
              <a:t>Don't be afraid to tell them why you are reaching out - there is no shame in losing your job right now and people will be willing to help you out. My offer came from reaching out to a former colleague and sharing my story candidly. She put me in touch with a couple people in her company that were hiring and it turned out they had a role that was a perfect fit.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314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0F92B46D7408418D812B3AF823CC75" ma:contentTypeVersion="10" ma:contentTypeDescription="Create a new document." ma:contentTypeScope="" ma:versionID="00df4280faf79a147ebbf74d746a05af">
  <xsd:schema xmlns:xsd="http://www.w3.org/2001/XMLSchema" xmlns:xs="http://www.w3.org/2001/XMLSchema" xmlns:p="http://schemas.microsoft.com/office/2006/metadata/properties" xmlns:ns3="831152ba-ee60-4516-94ce-c1bac0f5e49c" targetNamespace="http://schemas.microsoft.com/office/2006/metadata/properties" ma:root="true" ma:fieldsID="c84a9a085bc055e032032dba58490ea9" ns3:_="">
    <xsd:import namespace="831152ba-ee60-4516-94ce-c1bac0f5e4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152ba-ee60-4516-94ce-c1bac0f5e4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142EB5-409E-42B7-83C0-A3D477EEBE8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831152ba-ee60-4516-94ce-c1bac0f5e49c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18EF37F-E856-417B-A4B4-3E501353F4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D52318-F38F-4583-85F8-83C67A9603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1152ba-ee60-4516-94ce-c1bac0f5e4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4041</TotalTime>
  <Words>359</Words>
  <Application>Microsoft Office PowerPoint</Application>
  <PresentationFormat>Widescreen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CentraNo1</vt:lpstr>
      <vt:lpstr>Merriweather</vt:lpstr>
      <vt:lpstr>Trebuchet MS</vt:lpstr>
      <vt:lpstr>Wingdings 3</vt:lpstr>
      <vt:lpstr>Facet</vt:lpstr>
      <vt:lpstr>Job Search during COVID-19 Pandemic – Skills to Succeed in the New Environment</vt:lpstr>
      <vt:lpstr>Current Environment</vt:lpstr>
      <vt:lpstr>Current Environment</vt:lpstr>
      <vt:lpstr>Post-COVID Workplace</vt:lpstr>
      <vt:lpstr>Post-COVID Job Skills </vt:lpstr>
      <vt:lpstr>Success 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Search during COVID-19 Pandemic – Skills to Succeed</dc:title>
  <dc:creator>Dan Winand</dc:creator>
  <cp:lastModifiedBy>Dan Winand</cp:lastModifiedBy>
  <cp:revision>3</cp:revision>
  <dcterms:created xsi:type="dcterms:W3CDTF">2020-05-15T15:00:56Z</dcterms:created>
  <dcterms:modified xsi:type="dcterms:W3CDTF">2020-05-18T22:49:37Z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0x010100340F92B46D7408418D812B3AF823CC75</vt:lpwstr>
  </property>
</Properties>
</file>