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61" r:id="rId7"/>
    <p:sldId id="262" r:id="rId8"/>
    <p:sldId id="263" r:id="rId9"/>
    <p:sldId id="265" r:id="rId10"/>
    <p:sldId id="267" r:id="rId11"/>
    <p:sldId id="273" r:id="rId12"/>
    <p:sldId id="268" r:id="rId13"/>
    <p:sldId id="269" r:id="rId14"/>
    <p:sldId id="274" r:id="rId15"/>
    <p:sldId id="270" r:id="rId16"/>
    <p:sldId id="275"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95" d="100"/>
          <a:sy n="95" d="100"/>
        </p:scale>
        <p:origin x="104"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9/19/2021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C6592-48BA-4611-8DDF-A54FACAD9008}"/>
              </a:ext>
            </a:extLst>
          </p:cNvPr>
          <p:cNvSpPr>
            <a:spLocks noGrp="1"/>
          </p:cNvSpPr>
          <p:nvPr>
            <p:ph type="ctrTitle"/>
          </p:nvPr>
        </p:nvSpPr>
        <p:spPr>
          <a:xfrm>
            <a:off x="1507067" y="2899484"/>
            <a:ext cx="7766936" cy="1646302"/>
          </a:xfrm>
        </p:spPr>
        <p:txBody>
          <a:bodyPr/>
          <a:lstStyle/>
          <a:p>
            <a:r>
              <a:rPr lang="en-US" dirty="0"/>
              <a:t>Targeted Networking</a:t>
            </a:r>
          </a:p>
        </p:txBody>
      </p:sp>
      <p:sp>
        <p:nvSpPr>
          <p:cNvPr id="3" name="Subtitle 2">
            <a:extLst>
              <a:ext uri="{FF2B5EF4-FFF2-40B4-BE49-F238E27FC236}">
                <a16:creationId xmlns:a16="http://schemas.microsoft.com/office/drawing/2014/main" id="{E248148D-2B0B-4118-B1C6-CD34A21B9AB9}"/>
              </a:ext>
            </a:extLst>
          </p:cNvPr>
          <p:cNvSpPr>
            <a:spLocks noGrp="1"/>
          </p:cNvSpPr>
          <p:nvPr>
            <p:ph type="subTitle" idx="1"/>
          </p:nvPr>
        </p:nvSpPr>
        <p:spPr>
          <a:xfrm>
            <a:off x="1507067" y="4906510"/>
            <a:ext cx="7766936" cy="1096899"/>
          </a:xfrm>
        </p:spPr>
        <p:txBody>
          <a:bodyPr>
            <a:normAutofit lnSpcReduction="10000"/>
          </a:bodyPr>
          <a:lstStyle/>
          <a:p>
            <a:r>
              <a:rPr lang="en-US" dirty="0"/>
              <a:t>St Elizabeth Chapter – Joseph’s People</a:t>
            </a:r>
          </a:p>
          <a:p>
            <a:r>
              <a:rPr lang="en-US" dirty="0"/>
              <a:t>20Sep2021</a:t>
            </a:r>
          </a:p>
          <a:p>
            <a:r>
              <a:rPr lang="en-US" dirty="0"/>
              <a:t>Dan Winand</a:t>
            </a:r>
          </a:p>
        </p:txBody>
      </p:sp>
    </p:spTree>
    <p:extLst>
      <p:ext uri="{BB962C8B-B14F-4D97-AF65-F5344CB8AC3E}">
        <p14:creationId xmlns:p14="http://schemas.microsoft.com/office/powerpoint/2010/main" val="2341609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AC52F-397D-4234-ABE2-B90AE89BF974}"/>
              </a:ext>
            </a:extLst>
          </p:cNvPr>
          <p:cNvSpPr>
            <a:spLocks noGrp="1"/>
          </p:cNvSpPr>
          <p:nvPr>
            <p:ph type="title"/>
          </p:nvPr>
        </p:nvSpPr>
        <p:spPr>
          <a:xfrm>
            <a:off x="677334" y="609601"/>
            <a:ext cx="8596668" cy="479612"/>
          </a:xfrm>
        </p:spPr>
        <p:txBody>
          <a:bodyPr>
            <a:normAutofit/>
          </a:bodyPr>
          <a:lstStyle/>
          <a:p>
            <a:r>
              <a:rPr lang="en-US" sz="2400" dirty="0"/>
              <a:t>Visual Networking</a:t>
            </a:r>
          </a:p>
        </p:txBody>
      </p:sp>
      <p:sp>
        <p:nvSpPr>
          <p:cNvPr id="3" name="Content Placeholder 2">
            <a:extLst>
              <a:ext uri="{FF2B5EF4-FFF2-40B4-BE49-F238E27FC236}">
                <a16:creationId xmlns:a16="http://schemas.microsoft.com/office/drawing/2014/main" id="{46B06350-5839-46C6-A31E-E3F05E0D2846}"/>
              </a:ext>
            </a:extLst>
          </p:cNvPr>
          <p:cNvSpPr>
            <a:spLocks noGrp="1"/>
          </p:cNvSpPr>
          <p:nvPr>
            <p:ph idx="1"/>
          </p:nvPr>
        </p:nvSpPr>
        <p:spPr>
          <a:xfrm>
            <a:off x="677333" y="1243853"/>
            <a:ext cx="9313832" cy="5472953"/>
          </a:xfrm>
        </p:spPr>
        <p:txBody>
          <a:bodyPr>
            <a:normAutofit/>
          </a:bodyPr>
          <a:lstStyle/>
          <a:p>
            <a:pPr algn="l"/>
            <a:r>
              <a:rPr lang="en-US" sz="2000" b="0" i="0" dirty="0">
                <a:solidFill>
                  <a:srgbClr val="333333"/>
                </a:solidFill>
                <a:effectLst/>
                <a:latin typeface="Montserrat" panose="00000500000000000000" pitchFamily="2" charset="0"/>
              </a:rPr>
              <a:t>Expand  to you Cold Circle</a:t>
            </a:r>
          </a:p>
          <a:p>
            <a:pPr lvl="1"/>
            <a:r>
              <a:rPr lang="en-US" sz="1800" dirty="0">
                <a:solidFill>
                  <a:srgbClr val="000000"/>
                </a:solidFill>
                <a:latin typeface="Montserrat" panose="00000500000000000000" pitchFamily="2" charset="0"/>
              </a:rPr>
              <a:t>Y</a:t>
            </a:r>
            <a:r>
              <a:rPr lang="en-US" sz="1800" b="0" i="0" dirty="0">
                <a:solidFill>
                  <a:srgbClr val="000000"/>
                </a:solidFill>
                <a:effectLst/>
                <a:latin typeface="Montserrat" panose="00000500000000000000" pitchFamily="2" charset="0"/>
              </a:rPr>
              <a:t>our cold circle is the largest circle available for your search. Simply put, it’s all the people you do not know personally. Ideally, you’ve become more and more comfortable with the idea of meeting and networking with new people. At this point, you should:.</a:t>
            </a:r>
          </a:p>
          <a:p>
            <a:pPr lvl="1"/>
            <a:r>
              <a:rPr lang="en-US" sz="1800" b="0" i="0" dirty="0">
                <a:solidFill>
                  <a:srgbClr val="000000"/>
                </a:solidFill>
                <a:effectLst/>
                <a:latin typeface="Montserrat" panose="00000500000000000000" pitchFamily="2" charset="0"/>
              </a:rPr>
              <a:t>Keep track of all the people you are talking to and giving your résumé, business card and other marketing documents to.</a:t>
            </a:r>
          </a:p>
          <a:p>
            <a:pPr lvl="1"/>
            <a:r>
              <a:rPr lang="en-US" sz="1800" b="0" i="0" dirty="0">
                <a:solidFill>
                  <a:srgbClr val="000000"/>
                </a:solidFill>
                <a:effectLst/>
                <a:latin typeface="Montserrat" panose="00000500000000000000" pitchFamily="2" charset="0"/>
              </a:rPr>
              <a:t>Make a point of touching base with people periodically, even though they may not have been able to help you when you first approached them. They may come up with ideas, information, or suggestions for you as time goes on.</a:t>
            </a:r>
          </a:p>
          <a:p>
            <a:pPr lvl="1"/>
            <a:r>
              <a:rPr lang="en-US" sz="1800" b="0" i="0" dirty="0">
                <a:solidFill>
                  <a:srgbClr val="000000"/>
                </a:solidFill>
                <a:effectLst/>
                <a:latin typeface="Montserrat" panose="00000500000000000000" pitchFamily="2" charset="0"/>
              </a:rPr>
              <a:t>Remember that you have probably moved people from your cold circle to your warm circle just by asking acquaintances to introduce you to people they know</a:t>
            </a:r>
          </a:p>
          <a:p>
            <a:pPr lvl="1"/>
            <a:r>
              <a:rPr lang="en-US" sz="1800" dirty="0">
                <a:latin typeface="Montserrat" panose="00000500000000000000" pitchFamily="2" charset="0"/>
              </a:rPr>
              <a:t>Source - </a:t>
            </a:r>
            <a:r>
              <a:rPr lang="en-US" sz="1800" dirty="0">
                <a:latin typeface="Montserrat" panose="00000500000000000000" pitchFamily="2" charset="0"/>
                <a:hlinkClick r:id="rId2"/>
              </a:rPr>
              <a:t>https://hireimaging.com/articles/career-tips/targeted-networking-through-your-circles-of-power-part-1/</a:t>
            </a:r>
            <a:r>
              <a:rPr lang="en-US" sz="1800" dirty="0">
                <a:latin typeface="Montserrat" panose="00000500000000000000" pitchFamily="2" charset="0"/>
              </a:rPr>
              <a:t> to 3</a:t>
            </a:r>
            <a:endParaRPr lang="en-US" sz="1600" dirty="0">
              <a:latin typeface="Montserrat" panose="00000500000000000000" pitchFamily="2" charset="0"/>
            </a:endParaRPr>
          </a:p>
          <a:p>
            <a:pPr lvl="1"/>
            <a:endParaRPr lang="en-US" sz="1800" b="0" i="0" dirty="0">
              <a:solidFill>
                <a:srgbClr val="000000"/>
              </a:solidFill>
              <a:effectLst/>
              <a:latin typeface="Montserrat" panose="00000500000000000000" pitchFamily="2" charset="0"/>
            </a:endParaRPr>
          </a:p>
        </p:txBody>
      </p:sp>
    </p:spTree>
    <p:extLst>
      <p:ext uri="{BB962C8B-B14F-4D97-AF65-F5344CB8AC3E}">
        <p14:creationId xmlns:p14="http://schemas.microsoft.com/office/powerpoint/2010/main" val="1678782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AC52F-397D-4234-ABE2-B90AE89BF974}"/>
              </a:ext>
            </a:extLst>
          </p:cNvPr>
          <p:cNvSpPr>
            <a:spLocks noGrp="1"/>
          </p:cNvSpPr>
          <p:nvPr>
            <p:ph type="title"/>
          </p:nvPr>
        </p:nvSpPr>
        <p:spPr>
          <a:xfrm>
            <a:off x="677334" y="609601"/>
            <a:ext cx="8596668" cy="479612"/>
          </a:xfrm>
        </p:spPr>
        <p:txBody>
          <a:bodyPr>
            <a:normAutofit/>
          </a:bodyPr>
          <a:lstStyle/>
          <a:p>
            <a:r>
              <a:rPr lang="en-US" sz="2400" dirty="0"/>
              <a:t>Visual Networking</a:t>
            </a:r>
          </a:p>
        </p:txBody>
      </p:sp>
      <p:sp>
        <p:nvSpPr>
          <p:cNvPr id="3" name="Content Placeholder 2">
            <a:extLst>
              <a:ext uri="{FF2B5EF4-FFF2-40B4-BE49-F238E27FC236}">
                <a16:creationId xmlns:a16="http://schemas.microsoft.com/office/drawing/2014/main" id="{46B06350-5839-46C6-A31E-E3F05E0D2846}"/>
              </a:ext>
            </a:extLst>
          </p:cNvPr>
          <p:cNvSpPr>
            <a:spLocks noGrp="1"/>
          </p:cNvSpPr>
          <p:nvPr>
            <p:ph idx="1"/>
          </p:nvPr>
        </p:nvSpPr>
        <p:spPr>
          <a:xfrm>
            <a:off x="677333" y="1243853"/>
            <a:ext cx="10887138" cy="5472953"/>
          </a:xfrm>
        </p:spPr>
        <p:txBody>
          <a:bodyPr>
            <a:normAutofit fontScale="92500" lnSpcReduction="20000"/>
          </a:bodyPr>
          <a:lstStyle/>
          <a:p>
            <a:pPr algn="l"/>
            <a:r>
              <a:rPr lang="en-US" sz="1600" b="0" i="0" dirty="0">
                <a:solidFill>
                  <a:srgbClr val="333333"/>
                </a:solidFill>
                <a:effectLst/>
                <a:latin typeface="Montserrat" panose="00000500000000000000" pitchFamily="2" charset="0"/>
              </a:rPr>
              <a:t>How to Approach Your Cold Circle</a:t>
            </a:r>
          </a:p>
          <a:p>
            <a:pPr lvl="1"/>
            <a:r>
              <a:rPr lang="en-US" sz="1400" b="1" i="0" dirty="0">
                <a:solidFill>
                  <a:srgbClr val="000000"/>
                </a:solidFill>
                <a:effectLst/>
                <a:latin typeface="Montserrat" panose="00000500000000000000" pitchFamily="2" charset="0"/>
              </a:rPr>
              <a:t>Be Prepared.</a:t>
            </a:r>
            <a:r>
              <a:rPr lang="en-US" sz="1400" b="0" i="0" dirty="0">
                <a:solidFill>
                  <a:srgbClr val="000000"/>
                </a:solidFill>
                <a:effectLst/>
                <a:latin typeface="Montserrat" panose="00000500000000000000" pitchFamily="2" charset="0"/>
              </a:rPr>
              <a:t> Be prepared to answer questions about yourself, your skills and your experience when you are talking to people whom you’ve never met. In most cases, these will be companies and potential employers. These people will probably want to know a bit about you before they commit to any time in meeting with you. There is no doubt they will want to know more about you before they put their reputation on the line in referring you to others! Before you take any action, be prepared to:</a:t>
            </a:r>
          </a:p>
          <a:p>
            <a:pPr lvl="2"/>
            <a:r>
              <a:rPr lang="en-US" sz="1200" b="0" i="0" dirty="0">
                <a:solidFill>
                  <a:srgbClr val="000000"/>
                </a:solidFill>
                <a:effectLst/>
                <a:latin typeface="Montserrat" panose="00000500000000000000" pitchFamily="2" charset="0"/>
              </a:rPr>
              <a:t>Have a resume or other “success story” documents in front of you for reference.</a:t>
            </a:r>
          </a:p>
          <a:p>
            <a:pPr lvl="2"/>
            <a:r>
              <a:rPr lang="en-US" sz="1200" b="0" i="0" dirty="0">
                <a:solidFill>
                  <a:srgbClr val="000000"/>
                </a:solidFill>
                <a:effectLst/>
                <a:latin typeface="Montserrat" panose="00000500000000000000" pitchFamily="2" charset="0"/>
              </a:rPr>
              <a:t>Sell yourself; convince contacts that it is in their best interest to see you.</a:t>
            </a:r>
          </a:p>
          <a:p>
            <a:pPr lvl="2"/>
            <a:r>
              <a:rPr lang="en-US" sz="1200" b="0" i="0" dirty="0">
                <a:solidFill>
                  <a:srgbClr val="000000"/>
                </a:solidFill>
                <a:effectLst/>
                <a:latin typeface="Montserrat" panose="00000500000000000000" pitchFamily="2" charset="0"/>
              </a:rPr>
              <a:t>Try hard to get an appointment or another name to call before hanging up.</a:t>
            </a:r>
          </a:p>
          <a:p>
            <a:pPr lvl="1"/>
            <a:r>
              <a:rPr lang="en-US" sz="1400" b="1" i="0" dirty="0">
                <a:solidFill>
                  <a:srgbClr val="000000"/>
                </a:solidFill>
                <a:effectLst/>
                <a:latin typeface="Montserrat" panose="00000500000000000000" pitchFamily="2" charset="0"/>
              </a:rPr>
              <a:t>Always get a name.</a:t>
            </a:r>
            <a:r>
              <a:rPr lang="en-US" sz="1400" b="0" i="0" dirty="0">
                <a:solidFill>
                  <a:srgbClr val="000000"/>
                </a:solidFill>
                <a:effectLst/>
                <a:latin typeface="Montserrat" panose="00000500000000000000" pitchFamily="2" charset="0"/>
              </a:rPr>
              <a:t> When you begin to work within your cold circle, you will probably face two potential scenarios. Perhaps you don’t have a contact name, but know you are interested in working for a particular company. The other likelihood is that you do have a contact name of someone within the organization, but have not yet been introduced. You may have simply called the company and asked who you should speak with. How you approach a company will vary depending on whether or not you know who to contact. If you don’t have anyone specific to speak with at your target company, getting a name is your first priority. How might you do it?</a:t>
            </a:r>
          </a:p>
          <a:p>
            <a:pPr lvl="2"/>
            <a:r>
              <a:rPr lang="en-US" sz="1200" b="0" i="0" dirty="0">
                <a:solidFill>
                  <a:srgbClr val="000000"/>
                </a:solidFill>
                <a:effectLst/>
                <a:latin typeface="Montserrat" panose="00000500000000000000" pitchFamily="2" charset="0"/>
              </a:rPr>
              <a:t>Call the human resources or hiring office to inquire about positions available. This is the least effective method. The hiring office is not always completely aware of what is happening in each department until staff must be hired. You need to meet people and sell yourself before positions are advertised.</a:t>
            </a:r>
          </a:p>
          <a:p>
            <a:pPr lvl="2"/>
            <a:r>
              <a:rPr lang="en-US" sz="1200" b="0" i="0" dirty="0">
                <a:solidFill>
                  <a:srgbClr val="000000"/>
                </a:solidFill>
                <a:effectLst/>
                <a:latin typeface="Montserrat" panose="00000500000000000000" pitchFamily="2" charset="0"/>
              </a:rPr>
              <a:t>Call the department you wish to work in and ask to speak to the manager. Even if you’ve reached a person involved in the work that interests you, they still may not be the most appropriate or productive contact.</a:t>
            </a:r>
          </a:p>
          <a:p>
            <a:pPr lvl="2"/>
            <a:r>
              <a:rPr lang="en-US" sz="1200" b="0" i="0" dirty="0">
                <a:solidFill>
                  <a:srgbClr val="000000"/>
                </a:solidFill>
                <a:effectLst/>
                <a:latin typeface="Montserrat" panose="00000500000000000000" pitchFamily="2" charset="0"/>
              </a:rPr>
              <a:t>Call the department, explain to the gatekeeper (receptionist, etc. ) that you are looking for contacts in your field, and ask who they think you should speak with. This is usually a good starting point. The gatekeeper will often refer you to someone willing to take the time to answer your questions.</a:t>
            </a:r>
          </a:p>
          <a:p>
            <a:pPr lvl="1"/>
            <a:r>
              <a:rPr lang="en-US" sz="1400" b="1" i="0" dirty="0">
                <a:solidFill>
                  <a:srgbClr val="000000"/>
                </a:solidFill>
                <a:effectLst/>
                <a:latin typeface="Montserrat" panose="00000500000000000000" pitchFamily="2" charset="0"/>
              </a:rPr>
              <a:t>A Script Can Help</a:t>
            </a:r>
            <a:r>
              <a:rPr lang="en-US" sz="1400" b="0" i="0" dirty="0">
                <a:solidFill>
                  <a:srgbClr val="000000"/>
                </a:solidFill>
                <a:effectLst/>
                <a:latin typeface="Montserrat" panose="00000500000000000000" pitchFamily="2" charset="0"/>
              </a:rPr>
              <a:t>. You may find that you are nervous and uncomfortable on your first few phone calls with your cold circle. After you’ve made a few calls and have a better idea of what people tend to ask and what you need to say, you will probably revise your approach (which will become smooth and polished). Do not read from a prepared script when you are speaking on the phone. Inevitably, they won’t say what you were expecting, and you will become frustrated and flustered. Use the script for inspiration and jumpstarting your confidence.</a:t>
            </a:r>
          </a:p>
        </p:txBody>
      </p:sp>
    </p:spTree>
    <p:extLst>
      <p:ext uri="{BB962C8B-B14F-4D97-AF65-F5344CB8AC3E}">
        <p14:creationId xmlns:p14="http://schemas.microsoft.com/office/powerpoint/2010/main" val="2308482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8DC7E-0EF8-4B45-BE98-BA2616D82A89}"/>
              </a:ext>
            </a:extLst>
          </p:cNvPr>
          <p:cNvSpPr>
            <a:spLocks noGrp="1"/>
          </p:cNvSpPr>
          <p:nvPr>
            <p:ph type="title"/>
          </p:nvPr>
        </p:nvSpPr>
        <p:spPr>
          <a:xfrm>
            <a:off x="677334" y="609600"/>
            <a:ext cx="8596668" cy="593912"/>
          </a:xfrm>
        </p:spPr>
        <p:txBody>
          <a:bodyPr>
            <a:normAutofit/>
          </a:bodyPr>
          <a:lstStyle/>
          <a:p>
            <a:r>
              <a:rPr lang="en-US" sz="2400" dirty="0"/>
              <a:t>Networking Over 50</a:t>
            </a:r>
          </a:p>
        </p:txBody>
      </p:sp>
      <p:sp>
        <p:nvSpPr>
          <p:cNvPr id="3" name="Content Placeholder 2">
            <a:extLst>
              <a:ext uri="{FF2B5EF4-FFF2-40B4-BE49-F238E27FC236}">
                <a16:creationId xmlns:a16="http://schemas.microsoft.com/office/drawing/2014/main" id="{6B9E8C6D-2BAF-4F51-99A0-508A09CA70F6}"/>
              </a:ext>
            </a:extLst>
          </p:cNvPr>
          <p:cNvSpPr>
            <a:spLocks noGrp="1"/>
          </p:cNvSpPr>
          <p:nvPr>
            <p:ph idx="1"/>
          </p:nvPr>
        </p:nvSpPr>
        <p:spPr>
          <a:xfrm>
            <a:off x="677334" y="1203512"/>
            <a:ext cx="9831542" cy="5499847"/>
          </a:xfrm>
        </p:spPr>
        <p:txBody>
          <a:bodyPr>
            <a:normAutofit fontScale="85000" lnSpcReduction="10000"/>
          </a:bodyPr>
          <a:lstStyle/>
          <a:p>
            <a:pPr algn="l"/>
            <a:r>
              <a:rPr lang="en-US" b="1" i="0" dirty="0">
                <a:solidFill>
                  <a:srgbClr val="000000"/>
                </a:solidFill>
                <a:effectLst/>
                <a:latin typeface="ProximaNova"/>
              </a:rPr>
              <a:t>Step 1: Start by targeting your search; make a list of 10 companies where you would like to work</a:t>
            </a:r>
            <a:endParaRPr lang="en-US" b="0" i="0" dirty="0">
              <a:solidFill>
                <a:srgbClr val="000000"/>
              </a:solidFill>
              <a:effectLst/>
              <a:latin typeface="ProximaNova"/>
            </a:endParaRPr>
          </a:p>
          <a:p>
            <a:pPr lvl="1"/>
            <a:r>
              <a:rPr lang="en-US" b="0" i="0" dirty="0">
                <a:solidFill>
                  <a:srgbClr val="000000"/>
                </a:solidFill>
                <a:effectLst/>
                <a:latin typeface="ProximaNova"/>
              </a:rPr>
              <a:t>Research the various organizations and determine how your career path might fit within their overall structure and goals.</a:t>
            </a:r>
          </a:p>
          <a:p>
            <a:pPr lvl="1"/>
            <a:r>
              <a:rPr lang="en-US" b="0" i="0" dirty="0">
                <a:solidFill>
                  <a:srgbClr val="000000"/>
                </a:solidFill>
                <a:effectLst/>
                <a:latin typeface="ProximaNova"/>
              </a:rPr>
              <a:t>Identify how your skills, knowledge and experience would best serve this employer.</a:t>
            </a:r>
          </a:p>
          <a:p>
            <a:pPr lvl="1"/>
            <a:r>
              <a:rPr lang="en-US" b="0" i="0" dirty="0">
                <a:solidFill>
                  <a:srgbClr val="000000"/>
                </a:solidFill>
                <a:effectLst/>
                <a:latin typeface="ProximaNova"/>
              </a:rPr>
              <a:t>Determine their profitability, financial outlook, growth potential and future hiring needs.</a:t>
            </a:r>
          </a:p>
          <a:p>
            <a:pPr lvl="1"/>
            <a:r>
              <a:rPr lang="en-US" b="0" i="0" dirty="0">
                <a:solidFill>
                  <a:srgbClr val="000000"/>
                </a:solidFill>
                <a:effectLst/>
                <a:latin typeface="ProximaNova"/>
              </a:rPr>
              <a:t>Research recent developments in the field and consider how these trends might impact your selected target companies.</a:t>
            </a:r>
          </a:p>
          <a:p>
            <a:pPr lvl="1"/>
            <a:r>
              <a:rPr lang="en-US" b="0" i="0" dirty="0">
                <a:solidFill>
                  <a:srgbClr val="000000"/>
                </a:solidFill>
                <a:effectLst/>
                <a:latin typeface="ProximaNova"/>
              </a:rPr>
              <a:t>Identify any additional factors you should know.</a:t>
            </a:r>
          </a:p>
          <a:p>
            <a:pPr algn="l"/>
            <a:r>
              <a:rPr lang="en-US" b="1" i="0" dirty="0">
                <a:solidFill>
                  <a:srgbClr val="000000"/>
                </a:solidFill>
                <a:effectLst/>
                <a:latin typeface="ProximaNova"/>
              </a:rPr>
              <a:t>Step 2: Begin the process of networking your way into your target companies</a:t>
            </a:r>
            <a:endParaRPr lang="en-US" b="0" i="0" dirty="0">
              <a:solidFill>
                <a:srgbClr val="000000"/>
              </a:solidFill>
              <a:effectLst/>
              <a:latin typeface="ProximaNova"/>
            </a:endParaRPr>
          </a:p>
          <a:p>
            <a:pPr lvl="1"/>
            <a:r>
              <a:rPr lang="en-US" b="0" i="0" dirty="0">
                <a:solidFill>
                  <a:srgbClr val="000000"/>
                </a:solidFill>
                <a:effectLst/>
                <a:latin typeface="ProximaNova"/>
              </a:rPr>
              <a:t>Write up a list of personal and professional contacts — begin with your friends and then move on to your business contacts. Don’t forget to include professionals who work with the public (e.g., accountants, lawyers, sales people, hair stylists, etc.). They can often be great sources of leads.</a:t>
            </a:r>
          </a:p>
          <a:p>
            <a:pPr lvl="1"/>
            <a:r>
              <a:rPr lang="en-US" b="0" i="0" dirty="0">
                <a:solidFill>
                  <a:srgbClr val="000000"/>
                </a:solidFill>
                <a:effectLst/>
                <a:latin typeface="ProximaNova"/>
              </a:rPr>
              <a:t>Contact them and let them know of the companies you are targeting. (You don’t want to overwhelm them with 10, so cherry-pick 3 or 4 of the most appropriate for each contact.)</a:t>
            </a:r>
          </a:p>
          <a:p>
            <a:pPr lvl="1"/>
            <a:r>
              <a:rPr lang="en-US" b="0" i="0" dirty="0">
                <a:solidFill>
                  <a:srgbClr val="000000"/>
                </a:solidFill>
                <a:effectLst/>
                <a:latin typeface="ProximaNova"/>
              </a:rPr>
              <a:t>Ask them if they know anyone who works at one of these firms or even if they know someone who might know of an employee who works there.</a:t>
            </a:r>
          </a:p>
          <a:p>
            <a:pPr lvl="1"/>
            <a:r>
              <a:rPr lang="en-US" b="0" i="0" dirty="0">
                <a:solidFill>
                  <a:srgbClr val="000000"/>
                </a:solidFill>
                <a:effectLst/>
                <a:latin typeface="ProximaNova"/>
              </a:rPr>
              <a:t>If they provide you with a referral(s), ask if you can contact these people and use their name.</a:t>
            </a:r>
          </a:p>
          <a:p>
            <a:r>
              <a:rPr lang="en-US" b="1" i="0" dirty="0">
                <a:solidFill>
                  <a:srgbClr val="000000"/>
                </a:solidFill>
                <a:effectLst/>
                <a:latin typeface="ProximaNova"/>
              </a:rPr>
              <a:t>Step 3: Make the “down-the-line” contact by sending an email requesting a meeting. You do not want to turn them off with too much detail so limit your email to a three-paragraph format. </a:t>
            </a:r>
            <a:endParaRPr lang="en-US" b="0" i="0" dirty="0">
              <a:solidFill>
                <a:srgbClr val="000000"/>
              </a:solidFill>
              <a:effectLst/>
              <a:latin typeface="ProximaNova"/>
            </a:endParaRPr>
          </a:p>
          <a:p>
            <a:r>
              <a:rPr lang="en-US" b="0" i="0" dirty="0">
                <a:solidFill>
                  <a:srgbClr val="000000"/>
                </a:solidFill>
                <a:effectLst/>
                <a:latin typeface="ProximaNovaCond-Extrabld"/>
              </a:rPr>
              <a:t>Source: Job Search 50: How Best To Conduct Targeted Networking</a:t>
            </a:r>
            <a:br>
              <a:rPr lang="en-US" b="0" i="0" dirty="0">
                <a:solidFill>
                  <a:srgbClr val="000000"/>
                </a:solidFill>
                <a:effectLst/>
                <a:latin typeface="ProximaNovaCond-Extrabld"/>
              </a:rPr>
            </a:br>
            <a:r>
              <a:rPr lang="en-US" sz="1800" b="0" i="0" dirty="0">
                <a:solidFill>
                  <a:srgbClr val="000000"/>
                </a:solidFill>
                <a:effectLst/>
                <a:latin typeface="ProximaNovaCond-Extrabld"/>
              </a:rPr>
              <a:t>https://www.huffpost.com/entry/targeted-networking_b_10259356</a:t>
            </a:r>
            <a:endParaRPr lang="en-US" dirty="0"/>
          </a:p>
        </p:txBody>
      </p:sp>
    </p:spTree>
    <p:extLst>
      <p:ext uri="{BB962C8B-B14F-4D97-AF65-F5344CB8AC3E}">
        <p14:creationId xmlns:p14="http://schemas.microsoft.com/office/powerpoint/2010/main" val="1181577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AC52F-397D-4234-ABE2-B90AE89BF974}"/>
              </a:ext>
            </a:extLst>
          </p:cNvPr>
          <p:cNvSpPr>
            <a:spLocks noGrp="1"/>
          </p:cNvSpPr>
          <p:nvPr>
            <p:ph type="title"/>
          </p:nvPr>
        </p:nvSpPr>
        <p:spPr>
          <a:xfrm>
            <a:off x="677334" y="609601"/>
            <a:ext cx="8596668" cy="479612"/>
          </a:xfrm>
        </p:spPr>
        <p:txBody>
          <a:bodyPr>
            <a:normAutofit/>
          </a:bodyPr>
          <a:lstStyle/>
          <a:p>
            <a:r>
              <a:rPr lang="en-US" sz="2400" dirty="0"/>
              <a:t>Final Thoughts</a:t>
            </a:r>
          </a:p>
        </p:txBody>
      </p:sp>
      <p:sp>
        <p:nvSpPr>
          <p:cNvPr id="3" name="Content Placeholder 2">
            <a:extLst>
              <a:ext uri="{FF2B5EF4-FFF2-40B4-BE49-F238E27FC236}">
                <a16:creationId xmlns:a16="http://schemas.microsoft.com/office/drawing/2014/main" id="{46B06350-5839-46C6-A31E-E3F05E0D2846}"/>
              </a:ext>
            </a:extLst>
          </p:cNvPr>
          <p:cNvSpPr>
            <a:spLocks noGrp="1"/>
          </p:cNvSpPr>
          <p:nvPr>
            <p:ph idx="1"/>
          </p:nvPr>
        </p:nvSpPr>
        <p:spPr>
          <a:xfrm>
            <a:off x="677333" y="1243853"/>
            <a:ext cx="9313832" cy="5472953"/>
          </a:xfrm>
        </p:spPr>
        <p:txBody>
          <a:bodyPr>
            <a:normAutofit/>
          </a:bodyPr>
          <a:lstStyle/>
          <a:p>
            <a:pPr algn="l"/>
            <a:r>
              <a:rPr lang="en-US" sz="2000" dirty="0">
                <a:solidFill>
                  <a:srgbClr val="333333"/>
                </a:solidFill>
                <a:latin typeface="Montserrat" panose="00000500000000000000" pitchFamily="2" charset="0"/>
              </a:rPr>
              <a:t>ABN – Always Be Networking</a:t>
            </a:r>
          </a:p>
          <a:p>
            <a:pPr algn="l"/>
            <a:r>
              <a:rPr lang="en-US" dirty="0">
                <a:solidFill>
                  <a:srgbClr val="000000"/>
                </a:solidFill>
                <a:latin typeface="Montserrat" panose="00000500000000000000" pitchFamily="2" charset="0"/>
              </a:rPr>
              <a:t>Be prepared when the opportunity arises</a:t>
            </a:r>
          </a:p>
          <a:p>
            <a:pPr lvl="1"/>
            <a:r>
              <a:rPr lang="en-US" sz="1800" b="0" i="0" dirty="0">
                <a:solidFill>
                  <a:srgbClr val="000000"/>
                </a:solidFill>
                <a:effectLst/>
                <a:latin typeface="Montserrat" panose="00000500000000000000" pitchFamily="2" charset="0"/>
              </a:rPr>
              <a:t>Elevator speech – quickly articulat</a:t>
            </a:r>
            <a:r>
              <a:rPr lang="en-US" sz="1800" dirty="0">
                <a:solidFill>
                  <a:srgbClr val="000000"/>
                </a:solidFill>
                <a:latin typeface="Montserrat" panose="00000500000000000000" pitchFamily="2" charset="0"/>
              </a:rPr>
              <a:t>e what you are looking for</a:t>
            </a:r>
          </a:p>
          <a:p>
            <a:pPr lvl="1"/>
            <a:r>
              <a:rPr lang="en-US" sz="1800" b="0" i="0" dirty="0">
                <a:solidFill>
                  <a:srgbClr val="000000"/>
                </a:solidFill>
                <a:effectLst/>
                <a:latin typeface="Montserrat" panose="00000500000000000000" pitchFamily="2" charset="0"/>
              </a:rPr>
              <a:t>One pager – targeting companies/industry/roles</a:t>
            </a:r>
          </a:p>
          <a:p>
            <a:r>
              <a:rPr lang="en-US" sz="2000" dirty="0">
                <a:solidFill>
                  <a:srgbClr val="000000"/>
                </a:solidFill>
                <a:latin typeface="Montserrat" panose="00000500000000000000" pitchFamily="2" charset="0"/>
              </a:rPr>
              <a:t>People want to help</a:t>
            </a:r>
          </a:p>
          <a:p>
            <a:pPr lvl="1"/>
            <a:r>
              <a:rPr lang="en-US" sz="1800" dirty="0">
                <a:solidFill>
                  <a:srgbClr val="000000"/>
                </a:solidFill>
                <a:latin typeface="Montserrat" panose="00000500000000000000" pitchFamily="2" charset="0"/>
              </a:rPr>
              <a:t>Make it easy for people to help you</a:t>
            </a:r>
          </a:p>
          <a:p>
            <a:r>
              <a:rPr lang="en-US" sz="2000" b="0" i="0" dirty="0">
                <a:solidFill>
                  <a:srgbClr val="000000"/>
                </a:solidFill>
                <a:effectLst/>
                <a:latin typeface="Montserrat" panose="00000500000000000000" pitchFamily="2" charset="0"/>
              </a:rPr>
              <a:t>Pay it forward</a:t>
            </a:r>
          </a:p>
          <a:p>
            <a:pPr lvl="1"/>
            <a:r>
              <a:rPr lang="en-US" sz="1800" b="0" i="0" dirty="0">
                <a:solidFill>
                  <a:srgbClr val="000000"/>
                </a:solidFill>
                <a:effectLst/>
                <a:latin typeface="Montserrat" panose="00000500000000000000" pitchFamily="2" charset="0"/>
              </a:rPr>
              <a:t>Ask new contact if you can help them</a:t>
            </a:r>
            <a:endParaRPr lang="en-US" sz="1800" b="0" i="0" dirty="0">
              <a:solidFill>
                <a:srgbClr val="333333"/>
              </a:solidFill>
              <a:effectLst/>
              <a:latin typeface="Montserrat" panose="00000500000000000000" pitchFamily="2" charset="0"/>
            </a:endParaRPr>
          </a:p>
        </p:txBody>
      </p:sp>
    </p:spTree>
    <p:extLst>
      <p:ext uri="{BB962C8B-B14F-4D97-AF65-F5344CB8AC3E}">
        <p14:creationId xmlns:p14="http://schemas.microsoft.com/office/powerpoint/2010/main" val="3020655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C6592-48BA-4611-8DDF-A54FACAD9008}"/>
              </a:ext>
            </a:extLst>
          </p:cNvPr>
          <p:cNvSpPr>
            <a:spLocks noGrp="1"/>
          </p:cNvSpPr>
          <p:nvPr>
            <p:ph type="ctrTitle"/>
          </p:nvPr>
        </p:nvSpPr>
        <p:spPr>
          <a:xfrm>
            <a:off x="1507067" y="1037066"/>
            <a:ext cx="7766936" cy="1646302"/>
          </a:xfrm>
        </p:spPr>
        <p:txBody>
          <a:bodyPr/>
          <a:lstStyle/>
          <a:p>
            <a:pPr algn="ctr"/>
            <a:r>
              <a:rPr lang="en-US" dirty="0"/>
              <a:t>Questions</a:t>
            </a:r>
          </a:p>
        </p:txBody>
      </p:sp>
    </p:spTree>
    <p:extLst>
      <p:ext uri="{BB962C8B-B14F-4D97-AF65-F5344CB8AC3E}">
        <p14:creationId xmlns:p14="http://schemas.microsoft.com/office/powerpoint/2010/main" val="1466929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2C3C-B31B-40C5-9E70-E7772CCBEE0E}"/>
              </a:ext>
            </a:extLst>
          </p:cNvPr>
          <p:cNvSpPr>
            <a:spLocks noGrp="1"/>
          </p:cNvSpPr>
          <p:nvPr>
            <p:ph type="title"/>
          </p:nvPr>
        </p:nvSpPr>
        <p:spPr/>
        <p:txBody>
          <a:bodyPr/>
          <a:lstStyle/>
          <a:p>
            <a:r>
              <a:rPr lang="en-US" dirty="0"/>
              <a:t>Targeted Networking</a:t>
            </a:r>
          </a:p>
        </p:txBody>
      </p:sp>
      <p:sp>
        <p:nvSpPr>
          <p:cNvPr id="3" name="Content Placeholder 2">
            <a:extLst>
              <a:ext uri="{FF2B5EF4-FFF2-40B4-BE49-F238E27FC236}">
                <a16:creationId xmlns:a16="http://schemas.microsoft.com/office/drawing/2014/main" id="{03B45301-0F50-489C-B70B-D40DB9E24555}"/>
              </a:ext>
            </a:extLst>
          </p:cNvPr>
          <p:cNvSpPr>
            <a:spLocks noGrp="1"/>
          </p:cNvSpPr>
          <p:nvPr>
            <p:ph idx="1"/>
          </p:nvPr>
        </p:nvSpPr>
        <p:spPr>
          <a:xfrm>
            <a:off x="610222" y="1269999"/>
            <a:ext cx="8596668" cy="5182755"/>
          </a:xfrm>
        </p:spPr>
        <p:txBody>
          <a:bodyPr>
            <a:normAutofit/>
          </a:bodyPr>
          <a:lstStyle/>
          <a:p>
            <a:r>
              <a:rPr lang="en-US" sz="2400" dirty="0"/>
              <a:t>Definition</a:t>
            </a:r>
          </a:p>
          <a:p>
            <a:r>
              <a:rPr lang="en-US" sz="2400" dirty="0"/>
              <a:t>Advanced Targeting Using LinkedIn</a:t>
            </a:r>
          </a:p>
          <a:p>
            <a:r>
              <a:rPr lang="en-US" sz="2400" dirty="0"/>
              <a:t>Visual Targeting</a:t>
            </a:r>
          </a:p>
          <a:p>
            <a:r>
              <a:rPr lang="en-US" sz="2400" dirty="0"/>
              <a:t>Networking Over 50</a:t>
            </a:r>
          </a:p>
          <a:p>
            <a:r>
              <a:rPr lang="en-US" sz="2400" dirty="0"/>
              <a:t>Final Thoughts</a:t>
            </a:r>
          </a:p>
          <a:p>
            <a:r>
              <a:rPr lang="en-US" sz="2400" dirty="0"/>
              <a:t>Questions</a:t>
            </a:r>
          </a:p>
        </p:txBody>
      </p:sp>
    </p:spTree>
    <p:extLst>
      <p:ext uri="{BB962C8B-B14F-4D97-AF65-F5344CB8AC3E}">
        <p14:creationId xmlns:p14="http://schemas.microsoft.com/office/powerpoint/2010/main" val="3674705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2C3C-B31B-40C5-9E70-E7772CCBEE0E}"/>
              </a:ext>
            </a:extLst>
          </p:cNvPr>
          <p:cNvSpPr>
            <a:spLocks noGrp="1"/>
          </p:cNvSpPr>
          <p:nvPr>
            <p:ph type="title"/>
          </p:nvPr>
        </p:nvSpPr>
        <p:spPr/>
        <p:txBody>
          <a:bodyPr/>
          <a:lstStyle/>
          <a:p>
            <a:r>
              <a:rPr lang="en-US" dirty="0"/>
              <a:t>Definition</a:t>
            </a:r>
          </a:p>
        </p:txBody>
      </p:sp>
      <p:sp>
        <p:nvSpPr>
          <p:cNvPr id="3" name="Content Placeholder 2">
            <a:extLst>
              <a:ext uri="{FF2B5EF4-FFF2-40B4-BE49-F238E27FC236}">
                <a16:creationId xmlns:a16="http://schemas.microsoft.com/office/drawing/2014/main" id="{03B45301-0F50-489C-B70B-D40DB9E24555}"/>
              </a:ext>
            </a:extLst>
          </p:cNvPr>
          <p:cNvSpPr>
            <a:spLocks noGrp="1"/>
          </p:cNvSpPr>
          <p:nvPr>
            <p:ph idx="1"/>
          </p:nvPr>
        </p:nvSpPr>
        <p:spPr>
          <a:xfrm>
            <a:off x="677334" y="1558637"/>
            <a:ext cx="8596668" cy="4873336"/>
          </a:xfrm>
        </p:spPr>
        <p:txBody>
          <a:bodyPr>
            <a:normAutofit/>
          </a:bodyPr>
          <a:lstStyle/>
          <a:p>
            <a:r>
              <a:rPr lang="en-US" sz="2400" b="0" i="0" dirty="0">
                <a:solidFill>
                  <a:srgbClr val="202124"/>
                </a:solidFill>
                <a:effectLst/>
                <a:latin typeface="Roboto" panose="020B0604020202020204" pitchFamily="2" charset="0"/>
              </a:rPr>
              <a:t>Targeted networking involves </a:t>
            </a:r>
            <a:r>
              <a:rPr lang="en-US" sz="2400" b="1" i="0" dirty="0">
                <a:solidFill>
                  <a:srgbClr val="202124"/>
                </a:solidFill>
                <a:effectLst/>
                <a:latin typeface="Roboto" panose="020B0604020202020204" pitchFamily="2" charset="0"/>
              </a:rPr>
              <a:t>thoroughly researching your target market (companies, industries)</a:t>
            </a:r>
            <a:r>
              <a:rPr lang="en-US" sz="2400" b="0" i="0" dirty="0">
                <a:solidFill>
                  <a:srgbClr val="202124"/>
                </a:solidFill>
                <a:effectLst/>
                <a:latin typeface="Roboto" panose="020B0604020202020204" pitchFamily="2" charset="0"/>
              </a:rPr>
              <a:t> and developing a list of key individuals, preferably decision-makers that you know are hiring.</a:t>
            </a:r>
            <a:endParaRPr lang="en-US" sz="2400" dirty="0"/>
          </a:p>
          <a:p>
            <a:pPr lvl="1"/>
            <a:r>
              <a:rPr lang="en-US" sz="2000" dirty="0"/>
              <a:t>This is opposed to contacting random people to ask about opportunities</a:t>
            </a:r>
          </a:p>
        </p:txBody>
      </p:sp>
    </p:spTree>
    <p:extLst>
      <p:ext uri="{BB962C8B-B14F-4D97-AF65-F5344CB8AC3E}">
        <p14:creationId xmlns:p14="http://schemas.microsoft.com/office/powerpoint/2010/main" val="3026459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6D87E-5B81-4AB8-AF2C-C06060EF25E0}"/>
              </a:ext>
            </a:extLst>
          </p:cNvPr>
          <p:cNvSpPr>
            <a:spLocks noGrp="1"/>
          </p:cNvSpPr>
          <p:nvPr>
            <p:ph type="title"/>
          </p:nvPr>
        </p:nvSpPr>
        <p:spPr/>
        <p:txBody>
          <a:bodyPr/>
          <a:lstStyle/>
          <a:p>
            <a:r>
              <a:rPr lang="en-US" dirty="0"/>
              <a:t>Advanced Targeting using LinkedIn</a:t>
            </a:r>
          </a:p>
        </p:txBody>
      </p:sp>
      <p:sp>
        <p:nvSpPr>
          <p:cNvPr id="3" name="Content Placeholder 2">
            <a:extLst>
              <a:ext uri="{FF2B5EF4-FFF2-40B4-BE49-F238E27FC236}">
                <a16:creationId xmlns:a16="http://schemas.microsoft.com/office/drawing/2014/main" id="{5A64C702-7790-4A76-B6C5-9B0ED9C6E2BF}"/>
              </a:ext>
            </a:extLst>
          </p:cNvPr>
          <p:cNvSpPr>
            <a:spLocks noGrp="1"/>
          </p:cNvSpPr>
          <p:nvPr>
            <p:ph idx="1"/>
          </p:nvPr>
        </p:nvSpPr>
        <p:spPr>
          <a:xfrm>
            <a:off x="677334" y="1347042"/>
            <a:ext cx="9065060" cy="5194952"/>
          </a:xfrm>
        </p:spPr>
        <p:txBody>
          <a:bodyPr>
            <a:normAutofit/>
          </a:bodyPr>
          <a:lstStyle/>
          <a:p>
            <a:pPr algn="l"/>
            <a:r>
              <a:rPr lang="en-US" b="1" i="0" dirty="0">
                <a:solidFill>
                  <a:srgbClr val="454545"/>
                </a:solidFill>
                <a:effectLst/>
                <a:latin typeface="Montserrat" panose="020B0604020202020204" pitchFamily="2" charset="0"/>
              </a:rPr>
              <a:t>Career coaches agree that targeted networking is one of the most effective ways to land a new job (70-80%). What is targeted networking and how can you get your professional contacts on LinkedIn to work for you?</a:t>
            </a:r>
          </a:p>
          <a:p>
            <a:pPr lvl="1"/>
            <a:r>
              <a:rPr lang="en-US" b="0" i="0" dirty="0">
                <a:solidFill>
                  <a:srgbClr val="454545"/>
                </a:solidFill>
                <a:effectLst/>
                <a:latin typeface="Open Sans" panose="020B0604020202020204" pitchFamily="34" charset="0"/>
              </a:rPr>
              <a:t>Applying endlessly for job vacancies on LinkedIn is repetitive and often doesn’t actually result in getting invited to an interview</a:t>
            </a:r>
          </a:p>
          <a:p>
            <a:pPr lvl="1"/>
            <a:r>
              <a:rPr lang="en-US" dirty="0">
                <a:solidFill>
                  <a:srgbClr val="454545"/>
                </a:solidFill>
                <a:latin typeface="Open Sans" panose="020B0604020202020204" pitchFamily="34" charset="0"/>
              </a:rPr>
              <a:t>T</a:t>
            </a:r>
            <a:r>
              <a:rPr lang="en-US" b="0" i="0" dirty="0">
                <a:solidFill>
                  <a:srgbClr val="454545"/>
                </a:solidFill>
                <a:effectLst/>
                <a:latin typeface="Open Sans" panose="020B0604020202020204" pitchFamily="34" charset="0"/>
              </a:rPr>
              <a:t>argeted networking on LinkedIn is an easier and more rewarding way to find your next job. </a:t>
            </a:r>
          </a:p>
          <a:p>
            <a:pPr algn="l"/>
            <a:r>
              <a:rPr lang="en-US" b="1" i="0" dirty="0">
                <a:solidFill>
                  <a:srgbClr val="454545"/>
                </a:solidFill>
                <a:effectLst/>
                <a:latin typeface="Montserrat" panose="00000500000000000000" pitchFamily="2" charset="0"/>
              </a:rPr>
              <a:t>Be specific</a:t>
            </a:r>
          </a:p>
          <a:p>
            <a:pPr lvl="1"/>
            <a:r>
              <a:rPr lang="en-US" b="0" i="0" dirty="0">
                <a:solidFill>
                  <a:srgbClr val="454545"/>
                </a:solidFill>
                <a:effectLst/>
                <a:latin typeface="Open Sans" panose="020B0606030504020204" pitchFamily="34" charset="0"/>
              </a:rPr>
              <a:t>Go to Search on LinkedIn. </a:t>
            </a:r>
          </a:p>
          <a:p>
            <a:pPr lvl="1"/>
            <a:r>
              <a:rPr lang="en-US" b="0" i="0" dirty="0">
                <a:solidFill>
                  <a:srgbClr val="454545"/>
                </a:solidFill>
                <a:effectLst/>
                <a:latin typeface="Open Sans" panose="020B0606030504020204" pitchFamily="34" charset="0"/>
              </a:rPr>
              <a:t>Either search by company name in the main keyword filter to target specific organizations or use individual job or industry titles. </a:t>
            </a:r>
          </a:p>
          <a:p>
            <a:pPr lvl="1"/>
            <a:r>
              <a:rPr lang="en-US" b="0" i="0" dirty="0">
                <a:solidFill>
                  <a:srgbClr val="454545"/>
                </a:solidFill>
                <a:effectLst/>
                <a:latin typeface="Open Sans" panose="020B0606030504020204" pitchFamily="34" charset="0"/>
              </a:rPr>
              <a:t>Select the industries relevant to you in the filter below and define the target geographical location. If the results returned are too general, use more filters and keywords to specify your search further. </a:t>
            </a:r>
            <a:endParaRPr lang="en-US" dirty="0"/>
          </a:p>
        </p:txBody>
      </p:sp>
    </p:spTree>
    <p:extLst>
      <p:ext uri="{BB962C8B-B14F-4D97-AF65-F5344CB8AC3E}">
        <p14:creationId xmlns:p14="http://schemas.microsoft.com/office/powerpoint/2010/main" val="1612448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72C4E-B6DB-4C7B-AD57-5929A2354CFC}"/>
              </a:ext>
            </a:extLst>
          </p:cNvPr>
          <p:cNvSpPr>
            <a:spLocks noGrp="1"/>
          </p:cNvSpPr>
          <p:nvPr>
            <p:ph type="title"/>
          </p:nvPr>
        </p:nvSpPr>
        <p:spPr>
          <a:xfrm>
            <a:off x="677334" y="609600"/>
            <a:ext cx="8596668" cy="782171"/>
          </a:xfrm>
        </p:spPr>
        <p:txBody>
          <a:bodyPr/>
          <a:lstStyle/>
          <a:p>
            <a:r>
              <a:rPr lang="en-US" dirty="0"/>
              <a:t>Advanced Targeting using LinkedIn</a:t>
            </a:r>
          </a:p>
        </p:txBody>
      </p:sp>
      <p:sp>
        <p:nvSpPr>
          <p:cNvPr id="3" name="Content Placeholder 2">
            <a:extLst>
              <a:ext uri="{FF2B5EF4-FFF2-40B4-BE49-F238E27FC236}">
                <a16:creationId xmlns:a16="http://schemas.microsoft.com/office/drawing/2014/main" id="{5587F518-487A-46BF-8D5F-9DB83D4C47F6}"/>
              </a:ext>
            </a:extLst>
          </p:cNvPr>
          <p:cNvSpPr>
            <a:spLocks noGrp="1"/>
          </p:cNvSpPr>
          <p:nvPr>
            <p:ph idx="1"/>
          </p:nvPr>
        </p:nvSpPr>
        <p:spPr>
          <a:xfrm>
            <a:off x="677334" y="1488613"/>
            <a:ext cx="8596668" cy="5134063"/>
          </a:xfrm>
        </p:spPr>
        <p:txBody>
          <a:bodyPr>
            <a:normAutofit lnSpcReduction="10000"/>
          </a:bodyPr>
          <a:lstStyle/>
          <a:p>
            <a:pPr algn="l"/>
            <a:r>
              <a:rPr lang="en-US" b="1" i="0" dirty="0">
                <a:solidFill>
                  <a:srgbClr val="454545"/>
                </a:solidFill>
                <a:effectLst/>
                <a:latin typeface="Montserrat" panose="00000500000000000000" pitchFamily="2" charset="0"/>
              </a:rPr>
              <a:t>Find connections</a:t>
            </a:r>
          </a:p>
          <a:p>
            <a:pPr lvl="1"/>
            <a:r>
              <a:rPr lang="en-US" b="0" i="0" dirty="0">
                <a:solidFill>
                  <a:srgbClr val="454545"/>
                </a:solidFill>
                <a:effectLst/>
                <a:latin typeface="Open Sans" panose="020B0606030504020204" pitchFamily="34" charset="0"/>
              </a:rPr>
              <a:t>Browse the search results and look for executives with whom you share groups or connections. </a:t>
            </a:r>
          </a:p>
          <a:p>
            <a:pPr lvl="1"/>
            <a:r>
              <a:rPr lang="en-US" b="0" i="0" dirty="0">
                <a:solidFill>
                  <a:srgbClr val="454545"/>
                </a:solidFill>
                <a:effectLst/>
                <a:latin typeface="Open Sans" panose="020B0606030504020204" pitchFamily="34" charset="0"/>
              </a:rPr>
              <a:t>Being in their first or second level network allows you to message others without connecting directly.</a:t>
            </a:r>
          </a:p>
          <a:p>
            <a:pPr algn="l"/>
            <a:r>
              <a:rPr lang="en-US" b="1" i="0" dirty="0">
                <a:solidFill>
                  <a:srgbClr val="454545"/>
                </a:solidFill>
                <a:effectLst/>
                <a:latin typeface="Montserrat" panose="00000500000000000000" pitchFamily="2" charset="0"/>
              </a:rPr>
              <a:t>Create connections</a:t>
            </a:r>
          </a:p>
          <a:p>
            <a:pPr lvl="1"/>
            <a:r>
              <a:rPr lang="en-US" b="0" i="0" dirty="0">
                <a:solidFill>
                  <a:srgbClr val="454545"/>
                </a:solidFill>
                <a:effectLst/>
                <a:latin typeface="Open Sans" panose="020B0606030504020204" pitchFamily="34" charset="0"/>
              </a:rPr>
              <a:t>If you don’t have any shared groups or connections with target professionals, look at the groups listed on their profiles; join the ones that match your background. </a:t>
            </a:r>
          </a:p>
          <a:p>
            <a:pPr lvl="1"/>
            <a:r>
              <a:rPr lang="en-US" b="0" i="0" dirty="0">
                <a:solidFill>
                  <a:srgbClr val="454545"/>
                </a:solidFill>
                <a:effectLst/>
                <a:latin typeface="Open Sans" panose="020B0606030504020204" pitchFamily="34" charset="0"/>
              </a:rPr>
              <a:t>Once you join a common group, this also allows you to send messages and connection requests to professionals in the same group. </a:t>
            </a:r>
          </a:p>
          <a:p>
            <a:pPr lvl="1"/>
            <a:r>
              <a:rPr lang="en-US" b="0" i="0" dirty="0">
                <a:solidFill>
                  <a:srgbClr val="454545"/>
                </a:solidFill>
                <a:effectLst/>
                <a:latin typeface="Open Sans" panose="020B0606030504020204" pitchFamily="34" charset="0"/>
              </a:rPr>
              <a:t>Get active in industry forums to connect with like-minded professionals and demonstrate thought leadership.</a:t>
            </a:r>
          </a:p>
          <a:p>
            <a:pPr algn="l"/>
            <a:r>
              <a:rPr lang="en-US" b="1" i="0" dirty="0">
                <a:solidFill>
                  <a:srgbClr val="454545"/>
                </a:solidFill>
                <a:effectLst/>
                <a:latin typeface="Montserrat" panose="00000500000000000000" pitchFamily="2" charset="0"/>
              </a:rPr>
              <a:t>Make contact</a:t>
            </a:r>
          </a:p>
          <a:p>
            <a:pPr lvl="1"/>
            <a:r>
              <a:rPr lang="en-US" b="0" i="0" dirty="0">
                <a:solidFill>
                  <a:srgbClr val="454545"/>
                </a:solidFill>
                <a:effectLst/>
                <a:latin typeface="Open Sans" panose="020B0606030504020204" pitchFamily="34" charset="0"/>
              </a:rPr>
              <a:t>Next, reach out to target professionals in a friendly and professional way; comment on shared groups or connections and state that you’d like to add them to your network. </a:t>
            </a:r>
            <a:endParaRPr lang="en-US" dirty="0"/>
          </a:p>
        </p:txBody>
      </p:sp>
    </p:spTree>
    <p:extLst>
      <p:ext uri="{BB962C8B-B14F-4D97-AF65-F5344CB8AC3E}">
        <p14:creationId xmlns:p14="http://schemas.microsoft.com/office/powerpoint/2010/main" val="45552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69321-39DF-42F7-B313-3C93FC3973BB}"/>
              </a:ext>
            </a:extLst>
          </p:cNvPr>
          <p:cNvSpPr>
            <a:spLocks noGrp="1"/>
          </p:cNvSpPr>
          <p:nvPr>
            <p:ph type="title"/>
          </p:nvPr>
        </p:nvSpPr>
        <p:spPr/>
        <p:txBody>
          <a:bodyPr/>
          <a:lstStyle/>
          <a:p>
            <a:r>
              <a:rPr lang="en-US" dirty="0"/>
              <a:t>Advanced Targeting using LinkedIn</a:t>
            </a:r>
          </a:p>
        </p:txBody>
      </p:sp>
      <p:sp>
        <p:nvSpPr>
          <p:cNvPr id="3" name="Content Placeholder 2">
            <a:extLst>
              <a:ext uri="{FF2B5EF4-FFF2-40B4-BE49-F238E27FC236}">
                <a16:creationId xmlns:a16="http://schemas.microsoft.com/office/drawing/2014/main" id="{5D2A8F2D-0E5F-4CEF-847F-E4FCE4407A44}"/>
              </a:ext>
            </a:extLst>
          </p:cNvPr>
          <p:cNvSpPr>
            <a:spLocks noGrp="1"/>
          </p:cNvSpPr>
          <p:nvPr>
            <p:ph idx="1"/>
          </p:nvPr>
        </p:nvSpPr>
        <p:spPr>
          <a:xfrm>
            <a:off x="677334" y="1387383"/>
            <a:ext cx="9233148" cy="5389935"/>
          </a:xfrm>
        </p:spPr>
        <p:txBody>
          <a:bodyPr>
            <a:normAutofit fontScale="85000" lnSpcReduction="20000"/>
          </a:bodyPr>
          <a:lstStyle/>
          <a:p>
            <a:pPr algn="l"/>
            <a:r>
              <a:rPr lang="en-US" b="1" i="0" dirty="0">
                <a:solidFill>
                  <a:srgbClr val="454545"/>
                </a:solidFill>
                <a:effectLst/>
                <a:latin typeface="Montserrat" panose="00000500000000000000" pitchFamily="2" charset="0"/>
              </a:rPr>
              <a:t>Build rapport</a:t>
            </a:r>
          </a:p>
          <a:p>
            <a:pPr lvl="1"/>
            <a:r>
              <a:rPr lang="en-US" b="0" i="0" dirty="0">
                <a:solidFill>
                  <a:srgbClr val="454545"/>
                </a:solidFill>
                <a:effectLst/>
                <a:latin typeface="Open Sans" panose="020B0606030504020204" pitchFamily="34" charset="0"/>
              </a:rPr>
              <a:t>Once connected, the idea is to build rapport as you would in any other relationship. Although this is targeted networking on LinkedIn, don’t announce you are looking for a job right away. </a:t>
            </a:r>
          </a:p>
          <a:p>
            <a:r>
              <a:rPr lang="en-US" b="1" i="0" dirty="0">
                <a:solidFill>
                  <a:srgbClr val="454545"/>
                </a:solidFill>
                <a:effectLst/>
                <a:latin typeface="Montserrat" panose="00000500000000000000" pitchFamily="2" charset="0"/>
              </a:rPr>
              <a:t>Keep contacts engaged</a:t>
            </a:r>
          </a:p>
          <a:p>
            <a:pPr lvl="1"/>
            <a:r>
              <a:rPr lang="en-US" dirty="0">
                <a:solidFill>
                  <a:srgbClr val="454545"/>
                </a:solidFill>
                <a:latin typeface="Open Sans" panose="020B0606030504020204" pitchFamily="34" charset="0"/>
              </a:rPr>
              <a:t>R</a:t>
            </a:r>
            <a:r>
              <a:rPr lang="en-US" b="0" i="0" dirty="0">
                <a:solidFill>
                  <a:srgbClr val="454545"/>
                </a:solidFill>
                <a:effectLst/>
                <a:latin typeface="Open Sans" panose="020B0606030504020204" pitchFamily="34" charset="0"/>
              </a:rPr>
              <a:t>egularly add industry- or function-focused status updates to your profile; one or two per day, but once a week is also fine. </a:t>
            </a:r>
          </a:p>
          <a:p>
            <a:pPr lvl="1"/>
            <a:r>
              <a:rPr lang="en-US" b="0" i="0" dirty="0">
                <a:solidFill>
                  <a:srgbClr val="454545"/>
                </a:solidFill>
                <a:effectLst/>
                <a:latin typeface="Open Sans" panose="020B0606030504020204" pitchFamily="34" charset="0"/>
              </a:rPr>
              <a:t>Post links to interesting articles and, ideally, include links to your own if you have any. </a:t>
            </a:r>
          </a:p>
          <a:p>
            <a:pPr lvl="1"/>
            <a:r>
              <a:rPr lang="en-US" dirty="0">
                <a:solidFill>
                  <a:srgbClr val="454545"/>
                </a:solidFill>
                <a:latin typeface="Open Sans" panose="020B0606030504020204" pitchFamily="34" charset="0"/>
              </a:rPr>
              <a:t>I</a:t>
            </a:r>
            <a:r>
              <a:rPr lang="en-US" b="0" i="0" dirty="0">
                <a:solidFill>
                  <a:srgbClr val="454545"/>
                </a:solidFill>
                <a:effectLst/>
                <a:latin typeface="Open Sans" panose="020B0606030504020204" pitchFamily="34" charset="0"/>
              </a:rPr>
              <a:t>nteract with status updates from your contacts in a friendly and professional manner; congratulate them on new jobs or comment on their posts. </a:t>
            </a:r>
          </a:p>
          <a:p>
            <a:pPr lvl="1"/>
            <a:r>
              <a:rPr lang="en-US" dirty="0">
                <a:solidFill>
                  <a:srgbClr val="454545"/>
                </a:solidFill>
                <a:latin typeface="Open Sans" panose="020B0606030504020204" pitchFamily="34" charset="0"/>
              </a:rPr>
              <a:t>I</a:t>
            </a:r>
            <a:r>
              <a:rPr lang="en-US" b="0" i="0" dirty="0">
                <a:solidFill>
                  <a:srgbClr val="454545"/>
                </a:solidFill>
                <a:effectLst/>
                <a:latin typeface="Open Sans" panose="020B0606030504020204" pitchFamily="34" charset="0"/>
              </a:rPr>
              <a:t>f you find insightful industry reports or white papers, share them with your relevant contacts via private message; make sure you include friendly questions to continue to build rapport.</a:t>
            </a:r>
          </a:p>
          <a:p>
            <a:pPr algn="l"/>
            <a:r>
              <a:rPr lang="en-US" b="1" i="0" dirty="0">
                <a:solidFill>
                  <a:srgbClr val="454545"/>
                </a:solidFill>
                <a:effectLst/>
                <a:latin typeface="Montserrat" panose="00000500000000000000" pitchFamily="2" charset="0"/>
              </a:rPr>
              <a:t>Take it offline</a:t>
            </a:r>
          </a:p>
          <a:p>
            <a:pPr lvl="1"/>
            <a:r>
              <a:rPr lang="en-US" dirty="0">
                <a:solidFill>
                  <a:srgbClr val="454545"/>
                </a:solidFill>
                <a:latin typeface="Open Sans" panose="020B0606030504020204" pitchFamily="34" charset="0"/>
              </a:rPr>
              <a:t>S</a:t>
            </a:r>
            <a:r>
              <a:rPr lang="en-US" b="0" i="0" dirty="0">
                <a:solidFill>
                  <a:srgbClr val="454545"/>
                </a:solidFill>
                <a:effectLst/>
                <a:latin typeface="Open Sans" panose="020B0606030504020204" pitchFamily="34" charset="0"/>
              </a:rPr>
              <a:t>end brief targeted messages inquiring more about their organization, location, or specific market; relate your questions to your experience. Don’t be afraid to take it offline; mention that you’re visiting the area and offer to meet for coffee.</a:t>
            </a:r>
          </a:p>
          <a:p>
            <a:pPr lvl="1"/>
            <a:r>
              <a:rPr lang="en-US" b="0" i="0" dirty="0">
                <a:solidFill>
                  <a:srgbClr val="454545"/>
                </a:solidFill>
                <a:effectLst/>
                <a:latin typeface="Open Sans" panose="020B0606030504020204" pitchFamily="34" charset="0"/>
              </a:rPr>
              <a:t>Building your network online is a perpetual process. Providing that you’re proactive with building relationships, new opportunities will come your way as long as you don’t lapse with your targeted networking on LinkedIn</a:t>
            </a:r>
          </a:p>
          <a:p>
            <a:pPr lvl="1"/>
            <a:r>
              <a:rPr lang="en-US" b="1" i="0" dirty="0">
                <a:solidFill>
                  <a:schemeClr val="tx1"/>
                </a:solidFill>
                <a:effectLst/>
                <a:latin typeface="Montserrat" panose="00000500000000000000" pitchFamily="2" charset="0"/>
              </a:rPr>
              <a:t>Source -Targeted </a:t>
            </a:r>
            <a:r>
              <a:rPr lang="en-US" b="1" dirty="0">
                <a:solidFill>
                  <a:schemeClr val="tx1"/>
                </a:solidFill>
                <a:latin typeface="Montserrat" panose="00000500000000000000" pitchFamily="2" charset="0"/>
              </a:rPr>
              <a:t>Networking on LinkedIn</a:t>
            </a:r>
          </a:p>
          <a:p>
            <a:pPr lvl="1"/>
            <a:r>
              <a:rPr lang="en-US" b="1" i="0" dirty="0">
                <a:solidFill>
                  <a:schemeClr val="tx1"/>
                </a:solidFill>
                <a:effectLst/>
                <a:latin typeface="Montserrat" panose="00000500000000000000" pitchFamily="2" charset="0"/>
              </a:rPr>
              <a:t>https://www.expatica.com/working/employment-basics/networking-on-linkedin-106284/</a:t>
            </a:r>
            <a:r>
              <a:rPr lang="en-US" b="1" i="0" dirty="0">
                <a:solidFill>
                  <a:srgbClr val="FFFFFF"/>
                </a:solidFill>
                <a:effectLst/>
                <a:latin typeface="Montserrat" panose="00000500000000000000" pitchFamily="2" charset="0"/>
              </a:rPr>
              <a:t>www.expatica.com</a:t>
            </a:r>
            <a:endParaRPr lang="en-US" dirty="0"/>
          </a:p>
        </p:txBody>
      </p:sp>
    </p:spTree>
    <p:extLst>
      <p:ext uri="{BB962C8B-B14F-4D97-AF65-F5344CB8AC3E}">
        <p14:creationId xmlns:p14="http://schemas.microsoft.com/office/powerpoint/2010/main" val="962940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79517-9046-4F9F-8F2B-392E26F750ED}"/>
              </a:ext>
            </a:extLst>
          </p:cNvPr>
          <p:cNvSpPr>
            <a:spLocks noGrp="1"/>
          </p:cNvSpPr>
          <p:nvPr>
            <p:ph type="title"/>
          </p:nvPr>
        </p:nvSpPr>
        <p:spPr>
          <a:xfrm>
            <a:off x="677334" y="609601"/>
            <a:ext cx="8596668" cy="479612"/>
          </a:xfrm>
        </p:spPr>
        <p:txBody>
          <a:bodyPr>
            <a:noAutofit/>
          </a:bodyPr>
          <a:lstStyle/>
          <a:p>
            <a:r>
              <a:rPr lang="en-US" sz="2400" dirty="0"/>
              <a:t>Visual Networking</a:t>
            </a:r>
          </a:p>
        </p:txBody>
      </p:sp>
      <p:sp>
        <p:nvSpPr>
          <p:cNvPr id="3" name="Content Placeholder 2">
            <a:extLst>
              <a:ext uri="{FF2B5EF4-FFF2-40B4-BE49-F238E27FC236}">
                <a16:creationId xmlns:a16="http://schemas.microsoft.com/office/drawing/2014/main" id="{004699F3-838D-4A47-9A77-C1DFCDF3B548}"/>
              </a:ext>
            </a:extLst>
          </p:cNvPr>
          <p:cNvSpPr>
            <a:spLocks noGrp="1"/>
          </p:cNvSpPr>
          <p:nvPr>
            <p:ph idx="1"/>
          </p:nvPr>
        </p:nvSpPr>
        <p:spPr>
          <a:xfrm>
            <a:off x="677334" y="1089213"/>
            <a:ext cx="9354172" cy="5540187"/>
          </a:xfrm>
        </p:spPr>
        <p:txBody>
          <a:bodyPr>
            <a:normAutofit fontScale="47500" lnSpcReduction="20000"/>
          </a:bodyPr>
          <a:lstStyle/>
          <a:p>
            <a:pPr algn="l"/>
            <a:r>
              <a:rPr lang="en-US" sz="4300" dirty="0">
                <a:solidFill>
                  <a:srgbClr val="000000"/>
                </a:solidFill>
                <a:latin typeface="Montserrat" panose="00000500000000000000" pitchFamily="2" charset="0"/>
              </a:rPr>
              <a:t>V</a:t>
            </a:r>
            <a:r>
              <a:rPr lang="en-US" sz="4300" b="0" i="0" dirty="0">
                <a:solidFill>
                  <a:srgbClr val="000000"/>
                </a:solidFill>
                <a:effectLst/>
                <a:latin typeface="Montserrat" panose="00000500000000000000" pitchFamily="2" charset="0"/>
              </a:rPr>
              <a:t>isual target consisting of your circles of influence. Your hot circle is the bull’s-eye in the center; your warm and cold circles are the outer circles.</a:t>
            </a:r>
          </a:p>
          <a:p>
            <a:pPr lvl="1"/>
            <a:r>
              <a:rPr lang="en-US" sz="3100" b="0" i="0" dirty="0">
                <a:solidFill>
                  <a:srgbClr val="333333"/>
                </a:solidFill>
                <a:effectLst/>
                <a:latin typeface="Montserrat" panose="00000500000000000000" pitchFamily="2" charset="0"/>
              </a:rPr>
              <a:t>Hot Circle</a:t>
            </a:r>
          </a:p>
          <a:p>
            <a:pPr lvl="2"/>
            <a:r>
              <a:rPr lang="en-US" sz="3100" b="0" i="0" dirty="0">
                <a:solidFill>
                  <a:srgbClr val="000000"/>
                </a:solidFill>
                <a:effectLst/>
                <a:latin typeface="Montserrat" panose="00000500000000000000" pitchFamily="2" charset="0"/>
              </a:rPr>
              <a:t>The hot circle contains people you speak to and interact with on a regular basis - family, close friends, neighbors, people you volunteer with or share hobbies with, fellow high school or college alums and other people you feel comfortable dealing with in person.</a:t>
            </a:r>
          </a:p>
          <a:p>
            <a:pPr lvl="1"/>
            <a:r>
              <a:rPr lang="en-US" sz="3100" b="0" i="0" dirty="0">
                <a:solidFill>
                  <a:srgbClr val="333333"/>
                </a:solidFill>
                <a:effectLst/>
                <a:latin typeface="Montserrat" panose="00000500000000000000" pitchFamily="2" charset="0"/>
              </a:rPr>
              <a:t>Warm Circle</a:t>
            </a:r>
          </a:p>
          <a:p>
            <a:pPr lvl="2"/>
            <a:r>
              <a:rPr lang="en-US" sz="3100" b="0" i="0" dirty="0">
                <a:solidFill>
                  <a:srgbClr val="000000"/>
                </a:solidFill>
                <a:effectLst/>
                <a:latin typeface="Montserrat" panose="00000500000000000000" pitchFamily="2" charset="0"/>
              </a:rPr>
              <a:t>As you move outward and away from the people you regularly interact with, you move toward and into a larger circle. </a:t>
            </a:r>
          </a:p>
          <a:p>
            <a:pPr lvl="2"/>
            <a:r>
              <a:rPr lang="en-US" sz="3100" b="0" i="0" dirty="0">
                <a:solidFill>
                  <a:srgbClr val="000000"/>
                </a:solidFill>
                <a:effectLst/>
                <a:latin typeface="Montserrat" panose="00000500000000000000" pitchFamily="2" charset="0"/>
              </a:rPr>
              <a:t>Here you find people you may have worked with at one time, acquaintances, and friends of friends. You may not be completely at ease speaking to these people one-on-one, but at least you’ve seen them around. You can comfortably approach many of the people in your warm circle. A casual introduction from a friend or a phone call from a mutual friend to let them know who you are will make it easer.</a:t>
            </a:r>
          </a:p>
          <a:p>
            <a:pPr lvl="1"/>
            <a:r>
              <a:rPr lang="en-US" sz="3100" b="0" i="0" dirty="0">
                <a:solidFill>
                  <a:srgbClr val="333333"/>
                </a:solidFill>
                <a:effectLst/>
                <a:latin typeface="Montserrat" panose="00000500000000000000" pitchFamily="2" charset="0"/>
              </a:rPr>
              <a:t>Cold Circle</a:t>
            </a:r>
          </a:p>
          <a:p>
            <a:pPr lvl="2"/>
            <a:r>
              <a:rPr lang="en-US" sz="3100" b="0" i="0" dirty="0">
                <a:solidFill>
                  <a:srgbClr val="000000"/>
                </a:solidFill>
                <a:effectLst/>
                <a:latin typeface="Montserrat" panose="00000500000000000000" pitchFamily="2" charset="0"/>
              </a:rPr>
              <a:t>Your cold circle is the largest circle accessible for your job search. </a:t>
            </a:r>
            <a:r>
              <a:rPr lang="en-US" sz="3100" dirty="0">
                <a:solidFill>
                  <a:srgbClr val="000000"/>
                </a:solidFill>
                <a:latin typeface="Montserrat" panose="00000500000000000000" pitchFamily="2" charset="0"/>
              </a:rPr>
              <a:t>I</a:t>
            </a:r>
            <a:r>
              <a:rPr lang="en-US" sz="3100" b="0" i="0" dirty="0">
                <a:solidFill>
                  <a:srgbClr val="000000"/>
                </a:solidFill>
                <a:effectLst/>
                <a:latin typeface="Montserrat" panose="00000500000000000000" pitchFamily="2" charset="0"/>
              </a:rPr>
              <a:t>t’s all the people you do not know personally. These are often people you have heard of or admire, but would never consider speaking to because you think they would not have time for you. Your cold circle can include anyone from an elected official to the president of a corporation you are interested in working for.</a:t>
            </a:r>
          </a:p>
          <a:p>
            <a:endParaRPr lang="en-US" dirty="0"/>
          </a:p>
        </p:txBody>
      </p:sp>
    </p:spTree>
    <p:extLst>
      <p:ext uri="{BB962C8B-B14F-4D97-AF65-F5344CB8AC3E}">
        <p14:creationId xmlns:p14="http://schemas.microsoft.com/office/powerpoint/2010/main" val="744194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79517-9046-4F9F-8F2B-392E26F750ED}"/>
              </a:ext>
            </a:extLst>
          </p:cNvPr>
          <p:cNvSpPr>
            <a:spLocks noGrp="1"/>
          </p:cNvSpPr>
          <p:nvPr>
            <p:ph type="title"/>
          </p:nvPr>
        </p:nvSpPr>
        <p:spPr>
          <a:xfrm>
            <a:off x="677334" y="609601"/>
            <a:ext cx="8596668" cy="479612"/>
          </a:xfrm>
        </p:spPr>
        <p:txBody>
          <a:bodyPr>
            <a:noAutofit/>
          </a:bodyPr>
          <a:lstStyle/>
          <a:p>
            <a:r>
              <a:rPr lang="en-US" sz="2400" dirty="0"/>
              <a:t>Visual Networking</a:t>
            </a:r>
          </a:p>
        </p:txBody>
      </p:sp>
      <p:sp>
        <p:nvSpPr>
          <p:cNvPr id="3" name="Content Placeholder 2">
            <a:extLst>
              <a:ext uri="{FF2B5EF4-FFF2-40B4-BE49-F238E27FC236}">
                <a16:creationId xmlns:a16="http://schemas.microsoft.com/office/drawing/2014/main" id="{004699F3-838D-4A47-9A77-C1DFCDF3B548}"/>
              </a:ext>
            </a:extLst>
          </p:cNvPr>
          <p:cNvSpPr>
            <a:spLocks noGrp="1"/>
          </p:cNvSpPr>
          <p:nvPr>
            <p:ph idx="1"/>
          </p:nvPr>
        </p:nvSpPr>
        <p:spPr>
          <a:xfrm>
            <a:off x="677334" y="1089213"/>
            <a:ext cx="9300384" cy="5540187"/>
          </a:xfrm>
        </p:spPr>
        <p:txBody>
          <a:bodyPr>
            <a:normAutofit fontScale="62500" lnSpcReduction="20000"/>
          </a:bodyPr>
          <a:lstStyle/>
          <a:p>
            <a:r>
              <a:rPr lang="en-US" sz="3200" dirty="0">
                <a:solidFill>
                  <a:srgbClr val="333333"/>
                </a:solidFill>
                <a:latin typeface="Montserrat" panose="00000500000000000000" pitchFamily="2" charset="0"/>
              </a:rPr>
              <a:t>Begin with </a:t>
            </a:r>
            <a:r>
              <a:rPr lang="en-US" sz="3200" b="0" i="0" dirty="0">
                <a:solidFill>
                  <a:srgbClr val="333333"/>
                </a:solidFill>
                <a:effectLst/>
                <a:latin typeface="Montserrat" panose="00000500000000000000" pitchFamily="2" charset="0"/>
              </a:rPr>
              <a:t>Your Hot Circle</a:t>
            </a:r>
            <a:endParaRPr lang="en-US" sz="3200" b="0" i="0" dirty="0">
              <a:solidFill>
                <a:srgbClr val="000000"/>
              </a:solidFill>
              <a:effectLst/>
              <a:latin typeface="Montserrat" panose="00000500000000000000" pitchFamily="2" charset="0"/>
            </a:endParaRPr>
          </a:p>
          <a:p>
            <a:pPr lvl="1"/>
            <a:r>
              <a:rPr lang="en-US" sz="2900" dirty="0">
                <a:solidFill>
                  <a:srgbClr val="000000"/>
                </a:solidFill>
                <a:latin typeface="Montserrat" panose="00000500000000000000" pitchFamily="2" charset="0"/>
              </a:rPr>
              <a:t>M</a:t>
            </a:r>
            <a:r>
              <a:rPr lang="en-US" sz="2900" b="0" i="0" dirty="0">
                <a:solidFill>
                  <a:srgbClr val="000000"/>
                </a:solidFill>
                <a:effectLst/>
                <a:latin typeface="Montserrat" panose="00000500000000000000" pitchFamily="2" charset="0"/>
              </a:rPr>
              <a:t>ake a point to speak in person with everyone in your hot circle. Stay in close contact with these people as you continue in your search. In doing so, your network will expand. Don’t be embarrassed about asking people for help. It is important to remember that as a general rule, people WANT to help others in any way they can. People in your Hot Circle may not have a job for you, but there are many other ways your reaching out to them can yield results! Here are some tips for starting to network with your hot circle:</a:t>
            </a:r>
          </a:p>
          <a:p>
            <a:pPr lvl="2"/>
            <a:r>
              <a:rPr lang="en-US" sz="2900" b="0" i="0" dirty="0">
                <a:solidFill>
                  <a:srgbClr val="000000"/>
                </a:solidFill>
                <a:effectLst/>
                <a:latin typeface="Montserrat" panose="00000500000000000000" pitchFamily="2" charset="0"/>
              </a:rPr>
              <a:t>Tell them what type of work you are looking for.</a:t>
            </a:r>
          </a:p>
          <a:p>
            <a:pPr lvl="2"/>
            <a:r>
              <a:rPr lang="en-US" sz="2900" b="0" i="0" dirty="0">
                <a:solidFill>
                  <a:srgbClr val="000000"/>
                </a:solidFill>
                <a:effectLst/>
                <a:latin typeface="Montserrat" panose="00000500000000000000" pitchFamily="2" charset="0"/>
              </a:rPr>
              <a:t>Send a quick email out to the people you know in this circle you feel “close” to.</a:t>
            </a:r>
          </a:p>
          <a:p>
            <a:pPr lvl="2"/>
            <a:r>
              <a:rPr lang="en-US" sz="2900" b="0" i="0" dirty="0">
                <a:solidFill>
                  <a:srgbClr val="000000"/>
                </a:solidFill>
                <a:effectLst/>
                <a:latin typeface="Montserrat" panose="00000500000000000000" pitchFamily="2" charset="0"/>
              </a:rPr>
              <a:t>Ask who they might know who could be of help to you in your search.</a:t>
            </a:r>
          </a:p>
          <a:p>
            <a:pPr lvl="2"/>
            <a:r>
              <a:rPr lang="en-US" sz="2900" b="0" i="0" dirty="0">
                <a:solidFill>
                  <a:srgbClr val="000000"/>
                </a:solidFill>
                <a:effectLst/>
                <a:latin typeface="Montserrat" panose="00000500000000000000" pitchFamily="2" charset="0"/>
              </a:rPr>
              <a:t>Ask that they introduce you to their friends hot circle of influence.</a:t>
            </a:r>
          </a:p>
          <a:p>
            <a:pPr lvl="2"/>
            <a:r>
              <a:rPr lang="en-US" sz="2900" b="0" i="0" dirty="0">
                <a:solidFill>
                  <a:srgbClr val="000000"/>
                </a:solidFill>
                <a:effectLst/>
                <a:latin typeface="Montserrat" panose="00000500000000000000" pitchFamily="2" charset="0"/>
              </a:rPr>
              <a:t>Ask for their feedback on your resumes, cover letters, online profiles (LinkedIn etc.) or other job search tools you have created.</a:t>
            </a:r>
          </a:p>
          <a:p>
            <a:pPr lvl="2"/>
            <a:r>
              <a:rPr lang="en-US" sz="2900" b="0" i="0" dirty="0">
                <a:solidFill>
                  <a:srgbClr val="000000"/>
                </a:solidFill>
                <a:effectLst/>
                <a:latin typeface="Montserrat" panose="00000500000000000000" pitchFamily="2" charset="0"/>
              </a:rPr>
              <a:t>If someone has a possible lead for you, contact them on the phone or meet in person to discuss it.</a:t>
            </a:r>
          </a:p>
          <a:p>
            <a:pPr lvl="2"/>
            <a:r>
              <a:rPr lang="en-US" sz="2900" b="0" i="0" dirty="0">
                <a:solidFill>
                  <a:srgbClr val="000000"/>
                </a:solidFill>
                <a:effectLst/>
                <a:latin typeface="Montserrat" panose="00000500000000000000" pitchFamily="2" charset="0"/>
              </a:rPr>
              <a:t>Don’t forget to send a thank-you note or gift if someone in your hot circle gets you a meeting or interview.</a:t>
            </a:r>
          </a:p>
          <a:p>
            <a:endParaRPr lang="en-US" dirty="0"/>
          </a:p>
        </p:txBody>
      </p:sp>
    </p:spTree>
    <p:extLst>
      <p:ext uri="{BB962C8B-B14F-4D97-AF65-F5344CB8AC3E}">
        <p14:creationId xmlns:p14="http://schemas.microsoft.com/office/powerpoint/2010/main" val="2994775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4771F-E08B-4DDA-AB46-5FFB0ECAFD5F}"/>
              </a:ext>
            </a:extLst>
          </p:cNvPr>
          <p:cNvSpPr>
            <a:spLocks noGrp="1"/>
          </p:cNvSpPr>
          <p:nvPr>
            <p:ph type="title"/>
          </p:nvPr>
        </p:nvSpPr>
        <p:spPr>
          <a:xfrm>
            <a:off x="677334" y="609600"/>
            <a:ext cx="8596668" cy="513229"/>
          </a:xfrm>
        </p:spPr>
        <p:txBody>
          <a:bodyPr>
            <a:noAutofit/>
          </a:bodyPr>
          <a:lstStyle/>
          <a:p>
            <a:r>
              <a:rPr lang="en-US" sz="2400" dirty="0"/>
              <a:t>Visual Networking</a:t>
            </a:r>
          </a:p>
        </p:txBody>
      </p:sp>
      <p:sp>
        <p:nvSpPr>
          <p:cNvPr id="3" name="Content Placeholder 2">
            <a:extLst>
              <a:ext uri="{FF2B5EF4-FFF2-40B4-BE49-F238E27FC236}">
                <a16:creationId xmlns:a16="http://schemas.microsoft.com/office/drawing/2014/main" id="{06464C0D-77A6-4AAC-8851-DC520C4093FB}"/>
              </a:ext>
            </a:extLst>
          </p:cNvPr>
          <p:cNvSpPr>
            <a:spLocks noGrp="1"/>
          </p:cNvSpPr>
          <p:nvPr>
            <p:ph idx="1"/>
          </p:nvPr>
        </p:nvSpPr>
        <p:spPr>
          <a:xfrm>
            <a:off x="677333" y="1277471"/>
            <a:ext cx="10853519" cy="5331758"/>
          </a:xfrm>
        </p:spPr>
        <p:txBody>
          <a:bodyPr>
            <a:normAutofit fontScale="92500"/>
          </a:bodyPr>
          <a:lstStyle/>
          <a:p>
            <a:pPr algn="l"/>
            <a:r>
              <a:rPr lang="en-US" sz="1600" dirty="0">
                <a:solidFill>
                  <a:srgbClr val="333333"/>
                </a:solidFill>
                <a:latin typeface="Montserrat" panose="00000500000000000000" pitchFamily="2" charset="0"/>
              </a:rPr>
              <a:t>Moving</a:t>
            </a:r>
            <a:r>
              <a:rPr lang="en-US" sz="1600" b="0" i="0" dirty="0">
                <a:solidFill>
                  <a:srgbClr val="333333"/>
                </a:solidFill>
                <a:effectLst/>
                <a:latin typeface="Montserrat" panose="00000500000000000000" pitchFamily="2" charset="0"/>
              </a:rPr>
              <a:t> from Your Hot Circle to your Warm Circle</a:t>
            </a:r>
          </a:p>
          <a:p>
            <a:pPr lvl="1"/>
            <a:r>
              <a:rPr lang="en-US" sz="1400" b="0" i="0" dirty="0">
                <a:solidFill>
                  <a:srgbClr val="000000"/>
                </a:solidFill>
                <a:effectLst/>
                <a:latin typeface="Montserrat" panose="00000500000000000000" pitchFamily="2" charset="0"/>
              </a:rPr>
              <a:t>Move on to your warm circle of influence and power when you have approached all the people in your hot circle and have made note of all the people they think may help you, .</a:t>
            </a:r>
          </a:p>
          <a:p>
            <a:pPr lvl="1"/>
            <a:r>
              <a:rPr lang="en-US" sz="1400" b="0" i="0" dirty="0">
                <a:solidFill>
                  <a:srgbClr val="000000"/>
                </a:solidFill>
                <a:effectLst/>
                <a:latin typeface="Montserrat" panose="00000500000000000000" pitchFamily="2" charset="0"/>
              </a:rPr>
              <a:t>These are acquaintances, people you know on a casual first-name basis. This circle is much larger than your hot circle.</a:t>
            </a:r>
          </a:p>
          <a:p>
            <a:pPr lvl="1"/>
            <a:r>
              <a:rPr lang="en-US" sz="1400" dirty="0">
                <a:solidFill>
                  <a:srgbClr val="000000"/>
                </a:solidFill>
                <a:latin typeface="Montserrat" panose="00000500000000000000" pitchFamily="2" charset="0"/>
              </a:rPr>
              <a:t>M</a:t>
            </a:r>
            <a:r>
              <a:rPr lang="en-US" sz="1400" b="0" i="0" dirty="0">
                <a:solidFill>
                  <a:srgbClr val="000000"/>
                </a:solidFill>
                <a:effectLst/>
                <a:latin typeface="Montserrat" panose="00000500000000000000" pitchFamily="2" charset="0"/>
              </a:rPr>
              <a:t>ake appointments and schedule informal meetings with the people your hot circle introduced you to. Next, you need to alert others in your warm circle that you are looking for work.</a:t>
            </a:r>
          </a:p>
          <a:p>
            <a:pPr lvl="1"/>
            <a:r>
              <a:rPr lang="en-US" sz="1400" b="0" i="0" dirty="0">
                <a:solidFill>
                  <a:srgbClr val="000000"/>
                </a:solidFill>
                <a:effectLst/>
                <a:latin typeface="Montserrat" panose="00000500000000000000" pitchFamily="2" charset="0"/>
              </a:rPr>
              <a:t>Call people you used to work with, find out where they work now, and ask if their company is looking for help. Don’t limit your discussions to only those people you worked with, however. Think of vendors who came to your office, consultants who offered short-term services, customers, and other people you associated with in the industry or field. </a:t>
            </a:r>
          </a:p>
          <a:p>
            <a:pPr lvl="1"/>
            <a:r>
              <a:rPr lang="en-US" sz="1400" b="0" i="0" dirty="0">
                <a:solidFill>
                  <a:srgbClr val="000000"/>
                </a:solidFill>
                <a:effectLst/>
                <a:latin typeface="Montserrat" panose="00000500000000000000" pitchFamily="2" charset="0"/>
              </a:rPr>
              <a:t>Call former employers to let them know you are in the market. Ask them to put you in touch with people they know.</a:t>
            </a:r>
          </a:p>
          <a:p>
            <a:pPr lvl="1"/>
            <a:r>
              <a:rPr lang="en-US" sz="1400" b="0" i="0" dirty="0">
                <a:solidFill>
                  <a:srgbClr val="000000"/>
                </a:solidFill>
                <a:effectLst/>
                <a:latin typeface="Montserrat" panose="00000500000000000000" pitchFamily="2" charset="0"/>
              </a:rPr>
              <a:t>Ask those in your network (remember the employer, colleagues, vendors and customers) who are familiar with your field/industry this question, “What groups and associations do you belong to? Do you think I should join? Why? Are there others you can think of that you would suggest I check out?”</a:t>
            </a:r>
          </a:p>
          <a:p>
            <a:pPr lvl="1"/>
            <a:r>
              <a:rPr lang="en-US" sz="1400" b="0" i="0" dirty="0">
                <a:solidFill>
                  <a:srgbClr val="000000"/>
                </a:solidFill>
                <a:effectLst/>
                <a:latin typeface="Montserrat" panose="00000500000000000000" pitchFamily="2" charset="0"/>
              </a:rPr>
              <a:t>Tell your banker, dentist, doctor, grocery clerk, butcher, hair stylist, fellow hockey parent, etc. that you are looking for work. You may be surprised at who they will be able to introduce you to. </a:t>
            </a:r>
          </a:p>
          <a:p>
            <a:pPr lvl="1"/>
            <a:r>
              <a:rPr lang="en-US" sz="1400" b="0" i="0" dirty="0">
                <a:solidFill>
                  <a:srgbClr val="000000"/>
                </a:solidFill>
                <a:effectLst/>
                <a:latin typeface="Montserrat" panose="00000500000000000000" pitchFamily="2" charset="0"/>
              </a:rPr>
              <a:t>There is a “domino effect” to networking. People want to help other people. Allow them to do so. The more people you tell, the wider your net; and the more likely you’ll uncover an opportunity. Grow your warm circle and you will not only gain support, but you will develop resources about careers and opportunities you might not have found on your own. </a:t>
            </a:r>
          </a:p>
        </p:txBody>
      </p:sp>
    </p:spTree>
    <p:extLst>
      <p:ext uri="{BB962C8B-B14F-4D97-AF65-F5344CB8AC3E}">
        <p14:creationId xmlns:p14="http://schemas.microsoft.com/office/powerpoint/2010/main" val="193223142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40F92B46D7408418D812B3AF823CC75" ma:contentTypeVersion="10" ma:contentTypeDescription="Create a new document." ma:contentTypeScope="" ma:versionID="00df4280faf79a147ebbf74d746a05af">
  <xsd:schema xmlns:xsd="http://www.w3.org/2001/XMLSchema" xmlns:xs="http://www.w3.org/2001/XMLSchema" xmlns:p="http://schemas.microsoft.com/office/2006/metadata/properties" xmlns:ns3="831152ba-ee60-4516-94ce-c1bac0f5e49c" targetNamespace="http://schemas.microsoft.com/office/2006/metadata/properties" ma:root="true" ma:fieldsID="c84a9a085bc055e032032dba58490ea9" ns3:_="">
    <xsd:import namespace="831152ba-ee60-4516-94ce-c1bac0f5e49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1152ba-ee60-4516-94ce-c1bac0f5e4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AD52318-F38F-4583-85F8-83C67A9603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1152ba-ee60-4516-94ce-c1bac0f5e4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8EF37F-E856-417B-A4B4-3E501353F441}">
  <ds:schemaRefs>
    <ds:schemaRef ds:uri="http://schemas.microsoft.com/sharepoint/v3/contenttype/forms"/>
  </ds:schemaRefs>
</ds:datastoreItem>
</file>

<file path=customXml/itemProps3.xml><?xml version="1.0" encoding="utf-8"?>
<ds:datastoreItem xmlns:ds="http://schemas.openxmlformats.org/officeDocument/2006/customXml" ds:itemID="{31142EB5-409E-42B7-83C0-A3D477EEBE8E}">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831152ba-ee60-4516-94ce-c1bac0f5e49c"/>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Facet</Template>
  <TotalTime>5625</TotalTime>
  <Words>2585</Words>
  <Application>Microsoft Office PowerPoint</Application>
  <PresentationFormat>Widescreen</PresentationFormat>
  <Paragraphs>116</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Montserrat</vt:lpstr>
      <vt:lpstr>Open Sans</vt:lpstr>
      <vt:lpstr>ProximaNova</vt:lpstr>
      <vt:lpstr>ProximaNovaCond-Extrabld</vt:lpstr>
      <vt:lpstr>Roboto</vt:lpstr>
      <vt:lpstr>Trebuchet MS</vt:lpstr>
      <vt:lpstr>Wingdings 3</vt:lpstr>
      <vt:lpstr>Facet</vt:lpstr>
      <vt:lpstr>Targeted Networking</vt:lpstr>
      <vt:lpstr>Targeted Networking</vt:lpstr>
      <vt:lpstr>Definition</vt:lpstr>
      <vt:lpstr>Advanced Targeting using LinkedIn</vt:lpstr>
      <vt:lpstr>Advanced Targeting using LinkedIn</vt:lpstr>
      <vt:lpstr>Advanced Targeting using LinkedIn</vt:lpstr>
      <vt:lpstr>Visual Networking</vt:lpstr>
      <vt:lpstr>Visual Networking</vt:lpstr>
      <vt:lpstr>Visual Networking</vt:lpstr>
      <vt:lpstr>Visual Networking</vt:lpstr>
      <vt:lpstr>Visual Networking</vt:lpstr>
      <vt:lpstr>Networking Over 50</vt:lpstr>
      <vt:lpstr>Final Thoughts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Job Search during COVID-19 Pandemic – Skills to Succeed</dc:title>
  <dc:creator>Dan Winand</dc:creator>
  <cp:lastModifiedBy>Winand</cp:lastModifiedBy>
  <cp:revision>20</cp:revision>
  <dcterms:created xsi:type="dcterms:W3CDTF">2020-05-15T15:00:56Z</dcterms:created>
  <dcterms:modified xsi:type="dcterms:W3CDTF">2021-09-20T21:20:11Z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0x010100340F92B46D7408418D812B3AF823CC75</vt:lpwstr>
  </property>
</Properties>
</file>