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61" r:id="rId6"/>
    <p:sldId id="258" r:id="rId7"/>
    <p:sldId id="263" r:id="rId8"/>
    <p:sldId id="264" r:id="rId9"/>
    <p:sldId id="262" r:id="rId10"/>
    <p:sldId id="26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93030A-9CAF-40F3-80CB-03FE056949B2}" v="2" dt="2021-04-19T11:34:02.4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C6592-48BA-4611-8DDF-A54FACAD9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899484"/>
            <a:ext cx="7766936" cy="1646302"/>
          </a:xfrm>
        </p:spPr>
        <p:txBody>
          <a:bodyPr/>
          <a:lstStyle/>
          <a:p>
            <a:r>
              <a:rPr lang="en-US" dirty="0"/>
              <a:t>Post Covid-19 Work  Place – Navigating the New Environment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48148D-2B0B-4118-B1C6-CD34A21B9A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906510"/>
            <a:ext cx="7766936" cy="10968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St Elizabeth Chapter – Joseph’s People</a:t>
            </a:r>
          </a:p>
          <a:p>
            <a:r>
              <a:rPr lang="en-US" dirty="0"/>
              <a:t>19Apr2021</a:t>
            </a:r>
          </a:p>
          <a:p>
            <a:r>
              <a:rPr lang="en-US" dirty="0"/>
              <a:t>Dan Winand</a:t>
            </a:r>
          </a:p>
        </p:txBody>
      </p:sp>
    </p:spTree>
    <p:extLst>
      <p:ext uri="{BB962C8B-B14F-4D97-AF65-F5344CB8AC3E}">
        <p14:creationId xmlns:p14="http://schemas.microsoft.com/office/powerpoint/2010/main" val="2341609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D2C3C-B31B-40C5-9E70-E7772CCBE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Environment – April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45301-0F50-489C-B70B-D40DB9E24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58637"/>
            <a:ext cx="8596668" cy="4873336"/>
          </a:xfrm>
        </p:spPr>
        <p:txBody>
          <a:bodyPr>
            <a:normAutofit lnSpcReduction="10000"/>
          </a:bodyPr>
          <a:lstStyle/>
          <a:p>
            <a:r>
              <a:rPr lang="en-US" sz="2200" dirty="0"/>
              <a:t>Weekly COVID-19 cases down 75% from peak – vaccine uptake at 25% and growing</a:t>
            </a:r>
          </a:p>
          <a:p>
            <a:r>
              <a:rPr lang="en-US" sz="2200"/>
              <a:t>Unemployment rate decreased </a:t>
            </a:r>
            <a:r>
              <a:rPr lang="en-US" sz="2200" dirty="0"/>
              <a:t>from pandemic peak (14.7% to 6%)</a:t>
            </a:r>
          </a:p>
          <a:p>
            <a:pPr lvl="1"/>
            <a:r>
              <a:rPr lang="en-US" sz="2000" dirty="0"/>
              <a:t>Strong companies/industries hiring</a:t>
            </a:r>
          </a:p>
          <a:p>
            <a:pPr lvl="2"/>
            <a:r>
              <a:rPr lang="en-US" sz="1800" dirty="0"/>
              <a:t>COVID-19 healthcare related – pharma, testing, PPE</a:t>
            </a:r>
          </a:p>
          <a:p>
            <a:pPr lvl="2"/>
            <a:r>
              <a:rPr lang="en-US" sz="1800" dirty="0"/>
              <a:t>Impacted industries slowly ramping up – hospitality, </a:t>
            </a:r>
            <a:r>
              <a:rPr lang="en-US" sz="1800" dirty="0" err="1"/>
              <a:t>etc</a:t>
            </a:r>
            <a:endParaRPr lang="en-US" sz="1800" dirty="0"/>
          </a:p>
          <a:p>
            <a:r>
              <a:rPr lang="en-US" sz="2200" dirty="0"/>
              <a:t>COVID-19 mitigations slowly relaxing but no consistent Federal, State and Local guidelines </a:t>
            </a:r>
          </a:p>
          <a:p>
            <a:pPr lvl="1"/>
            <a:r>
              <a:rPr lang="en-US" sz="2000" dirty="0"/>
              <a:t>Social distancing, masking, gathering limits</a:t>
            </a:r>
          </a:p>
          <a:p>
            <a:r>
              <a:rPr lang="en-US" sz="2200" dirty="0"/>
              <a:t>General anticipation of a gradual return to new normal but varied timelines</a:t>
            </a:r>
          </a:p>
          <a:p>
            <a:r>
              <a:rPr lang="en-US" sz="2200" dirty="0"/>
              <a:t>Workers need to adapt to new environment</a:t>
            </a:r>
          </a:p>
        </p:txBody>
      </p:sp>
      <p:pic>
        <p:nvPicPr>
          <p:cNvPr id="1026" name="Picture 2" descr="30 Inspirational Charles Darwin Quotes | Wealthy Gorilla">
            <a:extLst>
              <a:ext uri="{FF2B5EF4-FFF2-40B4-BE49-F238E27FC236}">
                <a16:creationId xmlns:a16="http://schemas.microsoft.com/office/drawing/2014/main" id="{85DD3DAE-D2F3-497C-86A8-3CBBB8877E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9151" y="4325689"/>
            <a:ext cx="3337698" cy="2500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6459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18C26-675A-4C54-9BDC-5B9E12A09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Post-COVID Workplace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36D53-52CC-4FD9-B4CF-1F693FD44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15844"/>
            <a:ext cx="8596668" cy="5263375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Remote working normalized</a:t>
            </a:r>
          </a:p>
          <a:p>
            <a:pPr lvl="1"/>
            <a:r>
              <a:rPr lang="en-US" sz="1800" dirty="0"/>
              <a:t>Office, hybrid (3 day office/2 days at home), or fully remote</a:t>
            </a:r>
          </a:p>
          <a:p>
            <a:pPr lvl="1"/>
            <a:r>
              <a:rPr lang="en-US" sz="1800" dirty="0"/>
              <a:t>Geographic limitations removed</a:t>
            </a:r>
          </a:p>
          <a:p>
            <a:pPr lvl="1"/>
            <a:r>
              <a:rPr lang="en-US" sz="1800" dirty="0"/>
              <a:t>Focus on output rather than presence</a:t>
            </a:r>
          </a:p>
          <a:p>
            <a:r>
              <a:rPr lang="en-US" sz="2000" dirty="0"/>
              <a:t>Physical changes to office space</a:t>
            </a:r>
          </a:p>
          <a:p>
            <a:pPr lvl="1"/>
            <a:r>
              <a:rPr lang="en-US" sz="1800" dirty="0"/>
              <a:t>Hoteling vs permanent seating</a:t>
            </a:r>
          </a:p>
          <a:p>
            <a:pPr lvl="1"/>
            <a:r>
              <a:rPr lang="en-US" sz="1800" dirty="0"/>
              <a:t>Rethinking open concept</a:t>
            </a:r>
          </a:p>
          <a:p>
            <a:r>
              <a:rPr lang="en-US" sz="2000" dirty="0"/>
              <a:t>Fewer face-to face meetings</a:t>
            </a:r>
          </a:p>
          <a:p>
            <a:pPr lvl="1"/>
            <a:r>
              <a:rPr lang="en-US" sz="1800" dirty="0"/>
              <a:t>Co-workers/customers</a:t>
            </a:r>
          </a:p>
          <a:p>
            <a:pPr lvl="1"/>
            <a:r>
              <a:rPr lang="en-US" sz="1800" dirty="0"/>
              <a:t>Curtailed business travel</a:t>
            </a:r>
          </a:p>
          <a:p>
            <a:r>
              <a:rPr lang="en-US" sz="2000" dirty="0"/>
              <a:t>Recruiting - Interview Process</a:t>
            </a:r>
          </a:p>
          <a:p>
            <a:pPr lvl="1"/>
            <a:r>
              <a:rPr lang="en-US" sz="1800" dirty="0"/>
              <a:t>Early phase using Zoom/Teams</a:t>
            </a:r>
          </a:p>
          <a:p>
            <a:pPr lvl="1"/>
            <a:r>
              <a:rPr lang="en-US" sz="1800" dirty="0"/>
              <a:t>F-F final or not</a:t>
            </a:r>
          </a:p>
          <a:p>
            <a:pPr lvl="1"/>
            <a:r>
              <a:rPr lang="en-US" sz="1800" dirty="0"/>
              <a:t>May never meet hiring manager or team in person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34B4EB-CFAD-4236-BD07-15B738E278D0}"/>
              </a:ext>
            </a:extLst>
          </p:cNvPr>
          <p:cNvSpPr txBox="1"/>
          <p:nvPr/>
        </p:nvSpPr>
        <p:spPr>
          <a:xfrm>
            <a:off x="7449015" y="2228671"/>
            <a:ext cx="2199641" cy="1200329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Office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As a workplace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As a destination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As a home office</a:t>
            </a:r>
          </a:p>
        </p:txBody>
      </p:sp>
    </p:spTree>
    <p:extLst>
      <p:ext uri="{BB962C8B-B14F-4D97-AF65-F5344CB8AC3E}">
        <p14:creationId xmlns:p14="http://schemas.microsoft.com/office/powerpoint/2010/main" val="3790256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18C26-675A-4C54-9BDC-5B9E12A09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Post-COVID Workplace - McKinsey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36D53-52CC-4FD9-B4CF-1F693FD44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45673"/>
            <a:ext cx="8596668" cy="4900454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+mj-lt"/>
              </a:rPr>
              <a:t>COVID-19 has accelerated three broad trends that may reshape work after the pandemic recedes</a:t>
            </a:r>
          </a:p>
          <a:p>
            <a:pPr lvl="1"/>
            <a:r>
              <a:rPr lang="en-US" sz="1800" b="0" i="0" dirty="0">
                <a:solidFill>
                  <a:srgbClr val="000000"/>
                </a:solidFill>
                <a:effectLst/>
                <a:latin typeface="+mj-lt"/>
              </a:rPr>
              <a:t>Remote work and virtual meetings are likely to continue, albeit less intensely than at the pandemic’s peak</a:t>
            </a:r>
          </a:p>
          <a:p>
            <a:pPr lvl="1"/>
            <a:r>
              <a:rPr lang="en-US" sz="1800" b="0" i="0" dirty="0">
                <a:solidFill>
                  <a:srgbClr val="000000"/>
                </a:solidFill>
                <a:effectLst/>
                <a:latin typeface="+mj-lt"/>
              </a:rPr>
              <a:t>COVID-19 may propel faster adoption of automation and AI, especially in work arenas with high physical proximity</a:t>
            </a:r>
          </a:p>
          <a:p>
            <a:pPr lvl="1"/>
            <a:r>
              <a:rPr lang="en-US" sz="1800" b="0" i="0" dirty="0">
                <a:solidFill>
                  <a:srgbClr val="000000"/>
                </a:solidFill>
                <a:effectLst/>
                <a:latin typeface="+mj-lt"/>
              </a:rPr>
              <a:t>As many as 25 percent more workers may need to switch occupation than before the pandemic</a:t>
            </a:r>
          </a:p>
          <a:p>
            <a:pPr algn="l"/>
            <a:endParaRPr lang="en-US" sz="2000" b="0" i="0" dirty="0">
              <a:solidFill>
                <a:srgbClr val="000000"/>
              </a:solidFill>
              <a:effectLst/>
              <a:latin typeface="+mj-lt"/>
            </a:endParaRPr>
          </a:p>
          <a:p>
            <a:pPr marL="0" indent="0" algn="l">
              <a:buNone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+mj-lt"/>
              </a:rPr>
              <a:t>McKinsey and Company – The Future of Work after Covid</a:t>
            </a:r>
            <a:r>
              <a:rPr lang="en-US" sz="2000" dirty="0">
                <a:solidFill>
                  <a:srgbClr val="000000"/>
                </a:solidFill>
                <a:latin typeface="+mj-lt"/>
              </a:rPr>
              <a:t>-19 - February 18, 2021</a:t>
            </a:r>
            <a:endParaRPr lang="en-US" sz="2000" b="0" i="0" dirty="0">
              <a:solidFill>
                <a:srgbClr val="00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86840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18C26-675A-4C54-9BDC-5B9E12A09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Post-COVID Workplace - Forbes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36D53-52CC-4FD9-B4CF-1F693FD44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45673"/>
            <a:ext cx="8596668" cy="4502727"/>
          </a:xfrm>
        </p:spPr>
        <p:txBody>
          <a:bodyPr>
            <a:normAutofit/>
          </a:bodyPr>
          <a:lstStyle/>
          <a:p>
            <a:r>
              <a:rPr lang="en-US" sz="2400" i="0" dirty="0">
                <a:solidFill>
                  <a:srgbClr val="333333"/>
                </a:solidFill>
                <a:effectLst/>
                <a:latin typeface="+mj-lt"/>
              </a:rPr>
              <a:t>Hybrid work becomes the norm.</a:t>
            </a:r>
          </a:p>
          <a:p>
            <a:r>
              <a:rPr lang="en-US" sz="2400" i="0" dirty="0">
                <a:solidFill>
                  <a:srgbClr val="333333"/>
                </a:solidFill>
                <a:effectLst/>
                <a:latin typeface="+mj-lt"/>
              </a:rPr>
              <a:t>Work from home becomes work from anywhere.</a:t>
            </a:r>
          </a:p>
          <a:p>
            <a:r>
              <a:rPr lang="en-US" sz="2400" i="0" dirty="0">
                <a:solidFill>
                  <a:srgbClr val="333333"/>
                </a:solidFill>
                <a:effectLst/>
                <a:latin typeface="+mj-lt"/>
              </a:rPr>
              <a:t>Some companies will insist on returning in-person full time.</a:t>
            </a:r>
            <a:endParaRPr lang="en-US" sz="2400" dirty="0">
              <a:solidFill>
                <a:srgbClr val="333333"/>
              </a:solidFill>
              <a:latin typeface="+mj-lt"/>
            </a:endParaRPr>
          </a:p>
          <a:p>
            <a:r>
              <a:rPr lang="en-US" sz="2400" i="0" dirty="0">
                <a:solidFill>
                  <a:srgbClr val="333333"/>
                </a:solidFill>
                <a:effectLst/>
                <a:latin typeface="+mj-lt"/>
              </a:rPr>
              <a:t>Flexible working arrangements will be key in retaining employees</a:t>
            </a:r>
          </a:p>
          <a:p>
            <a:endParaRPr lang="en-US" sz="2400" i="0" dirty="0">
              <a:solidFill>
                <a:srgbClr val="333333"/>
              </a:solidFill>
              <a:effectLst/>
              <a:latin typeface="+mj-lt"/>
            </a:endParaRPr>
          </a:p>
          <a:p>
            <a:pPr marL="0" indent="0">
              <a:buNone/>
            </a:pPr>
            <a:r>
              <a:rPr lang="en-US" sz="2400" i="0" dirty="0">
                <a:solidFill>
                  <a:srgbClr val="333333"/>
                </a:solidFill>
                <a:effectLst/>
                <a:latin typeface="+mj-lt"/>
              </a:rPr>
              <a:t>Forbes - 4 Changes To Expect In The Post-</a:t>
            </a:r>
            <a:r>
              <a:rPr lang="en-US" sz="2400" i="0" dirty="0" err="1">
                <a:solidFill>
                  <a:srgbClr val="333333"/>
                </a:solidFill>
                <a:effectLst/>
                <a:latin typeface="+mj-lt"/>
              </a:rPr>
              <a:t>Covid</a:t>
            </a:r>
            <a:r>
              <a:rPr lang="en-US" sz="2400" i="0" dirty="0">
                <a:solidFill>
                  <a:srgbClr val="333333"/>
                </a:solidFill>
                <a:effectLst/>
                <a:latin typeface="+mj-lt"/>
              </a:rPr>
              <a:t> Workplace April 12, 2021</a:t>
            </a:r>
          </a:p>
          <a:p>
            <a:endParaRPr lang="en-US" sz="2000" b="0" i="0" dirty="0">
              <a:solidFill>
                <a:srgbClr val="000000"/>
              </a:solidFill>
              <a:effectLst/>
              <a:latin typeface="Bower"/>
            </a:endParaRPr>
          </a:p>
        </p:txBody>
      </p:sp>
    </p:spTree>
    <p:extLst>
      <p:ext uri="{BB962C8B-B14F-4D97-AF65-F5344CB8AC3E}">
        <p14:creationId xmlns:p14="http://schemas.microsoft.com/office/powerpoint/2010/main" val="2673955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18C26-675A-4C54-9BDC-5B9E12A09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Post-COVID Workplace -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36D53-52CC-4FD9-B4CF-1F693FD44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45673"/>
            <a:ext cx="8596668" cy="4502727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Work/life overlap</a:t>
            </a:r>
          </a:p>
          <a:p>
            <a:pPr lvl="1"/>
            <a:r>
              <a:rPr lang="en-US" sz="1800" dirty="0"/>
              <a:t>Boundaries blur and working hours expand</a:t>
            </a:r>
          </a:p>
          <a:p>
            <a:r>
              <a:rPr lang="en-US" sz="2000" dirty="0"/>
              <a:t>Building relationships with co-workers over Zoom, </a:t>
            </a:r>
            <a:r>
              <a:rPr lang="en-US" sz="2000" dirty="0" err="1"/>
              <a:t>etc</a:t>
            </a:r>
            <a:endParaRPr lang="en-US" sz="2000" dirty="0"/>
          </a:p>
          <a:p>
            <a:pPr lvl="1"/>
            <a:r>
              <a:rPr lang="en-US" sz="1800" dirty="0"/>
              <a:t>No water cooler interactions</a:t>
            </a:r>
          </a:p>
          <a:p>
            <a:pPr lvl="1"/>
            <a:r>
              <a:rPr lang="en-US" sz="1800" dirty="0"/>
              <a:t>Loneliness</a:t>
            </a:r>
          </a:p>
          <a:p>
            <a:r>
              <a:rPr lang="en-US" sz="2000" dirty="0"/>
              <a:t>Communication difficulties</a:t>
            </a:r>
          </a:p>
          <a:p>
            <a:pPr lvl="1"/>
            <a:r>
              <a:rPr lang="en-US" sz="1800" dirty="0"/>
              <a:t>30 second F-F conversation becomes five emails, two texts, and a call</a:t>
            </a:r>
          </a:p>
          <a:p>
            <a:r>
              <a:rPr lang="en-US" sz="2000" dirty="0"/>
              <a:t>Less identity to company</a:t>
            </a:r>
          </a:p>
          <a:p>
            <a:pPr lvl="1"/>
            <a:r>
              <a:rPr lang="en-US" sz="1800" dirty="0"/>
              <a:t>Sense of community impacted by distance</a:t>
            </a:r>
          </a:p>
          <a:p>
            <a:r>
              <a:rPr lang="en-US" sz="2000" dirty="0"/>
              <a:t>Remote interviews may impact analysis of opportunity/company</a:t>
            </a:r>
          </a:p>
          <a:p>
            <a:pPr lvl="1"/>
            <a:r>
              <a:rPr lang="en-US" sz="1800" dirty="0"/>
              <a:t>Full assessment of culture missing from video</a:t>
            </a:r>
          </a:p>
        </p:txBody>
      </p:sp>
    </p:spTree>
    <p:extLst>
      <p:ext uri="{BB962C8B-B14F-4D97-AF65-F5344CB8AC3E}">
        <p14:creationId xmlns:p14="http://schemas.microsoft.com/office/powerpoint/2010/main" val="3485315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18C26-675A-4C54-9BDC-5B9E12A09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Post-COVID Job Skills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36D53-52CC-4FD9-B4CF-1F693FD44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49115"/>
            <a:ext cx="8596668" cy="511164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Adaptability and Flexibility</a:t>
            </a:r>
          </a:p>
          <a:p>
            <a:pPr lvl="1"/>
            <a:r>
              <a:rPr lang="en-US" dirty="0"/>
              <a:t>Rapidly changing environments</a:t>
            </a:r>
          </a:p>
          <a:p>
            <a:r>
              <a:rPr lang="en-US" dirty="0"/>
              <a:t>Tech Savviness</a:t>
            </a:r>
          </a:p>
          <a:p>
            <a:pPr lvl="1"/>
            <a:r>
              <a:rPr lang="en-US" dirty="0"/>
              <a:t>Effective use of video technology (Zoom, Teams, Skype) for communication</a:t>
            </a:r>
          </a:p>
          <a:p>
            <a:r>
              <a:rPr lang="en-US" dirty="0"/>
              <a:t>Creativity and Innovation</a:t>
            </a:r>
          </a:p>
          <a:p>
            <a:pPr lvl="1"/>
            <a:r>
              <a:rPr lang="en-US" dirty="0"/>
              <a:t>Ability to quickly shift gears</a:t>
            </a:r>
          </a:p>
          <a:p>
            <a:r>
              <a:rPr lang="en-US" dirty="0"/>
              <a:t>Data Literacy</a:t>
            </a:r>
          </a:p>
          <a:p>
            <a:pPr lvl="1"/>
            <a:r>
              <a:rPr lang="en-US" dirty="0"/>
              <a:t>Identifying trends</a:t>
            </a:r>
          </a:p>
          <a:p>
            <a:r>
              <a:rPr lang="en-US" dirty="0"/>
              <a:t>Critical Thinking</a:t>
            </a:r>
          </a:p>
          <a:p>
            <a:pPr lvl="1"/>
            <a:r>
              <a:rPr lang="en-US" dirty="0"/>
              <a:t>Objectively evaluate information from diverse sources</a:t>
            </a:r>
          </a:p>
          <a:p>
            <a:r>
              <a:rPr lang="en-US" dirty="0"/>
              <a:t>Digital and Coding Skills</a:t>
            </a:r>
          </a:p>
          <a:p>
            <a:r>
              <a:rPr lang="en-US" dirty="0"/>
              <a:t>Leadership</a:t>
            </a:r>
          </a:p>
          <a:p>
            <a:pPr lvl="1"/>
            <a:r>
              <a:rPr lang="en-US" dirty="0"/>
              <a:t>Inspire teams remotely</a:t>
            </a:r>
          </a:p>
          <a:p>
            <a:r>
              <a:rPr lang="en-US" dirty="0"/>
              <a:t>Emotional Intelligence</a:t>
            </a:r>
          </a:p>
          <a:p>
            <a:pPr lvl="1"/>
            <a:r>
              <a:rPr lang="en-US" dirty="0"/>
              <a:t>Connect with team remotely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EDEE75-8323-4FDE-8271-C8DF3469690C}"/>
              </a:ext>
            </a:extLst>
          </p:cNvPr>
          <p:cNvSpPr/>
          <p:nvPr/>
        </p:nvSpPr>
        <p:spPr>
          <a:xfrm>
            <a:off x="7082909" y="4079795"/>
            <a:ext cx="5109091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rgbClr val="333333"/>
                </a:solidFill>
                <a:latin typeface="Merriweather"/>
              </a:rPr>
              <a:t>8 Job Skills To Succeed In A Post-Coronavirus World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Adaptability and Flexibility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Tech Savviness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Creativity &amp; Innovation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Data Literacy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Critical Thinking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Digital And Coding Skills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Leadership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Emotional Intelligence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Commit to a Lifetime of Learning</a:t>
            </a:r>
          </a:p>
          <a:p>
            <a:pPr algn="r"/>
            <a:r>
              <a:rPr lang="en-US" sz="1600" b="1" i="0" dirty="0">
                <a:solidFill>
                  <a:srgbClr val="333333"/>
                </a:solidFill>
                <a:effectLst/>
                <a:latin typeface="Merriweather"/>
              </a:rPr>
              <a:t>Forbes </a:t>
            </a:r>
            <a:r>
              <a:rPr lang="en-US" sz="1600" b="1" dirty="0">
                <a:solidFill>
                  <a:srgbClr val="333333"/>
                </a:solidFill>
                <a:latin typeface="Merriweather"/>
              </a:rPr>
              <a:t>– 4/17/20</a:t>
            </a:r>
          </a:p>
        </p:txBody>
      </p:sp>
    </p:spTree>
    <p:extLst>
      <p:ext uri="{BB962C8B-B14F-4D97-AF65-F5344CB8AC3E}">
        <p14:creationId xmlns:p14="http://schemas.microsoft.com/office/powerpoint/2010/main" val="246736732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0F92B46D7408418D812B3AF823CC75" ma:contentTypeVersion="10" ma:contentTypeDescription="Create a new document." ma:contentTypeScope="" ma:versionID="00df4280faf79a147ebbf74d746a05af">
  <xsd:schema xmlns:xsd="http://www.w3.org/2001/XMLSchema" xmlns:xs="http://www.w3.org/2001/XMLSchema" xmlns:p="http://schemas.microsoft.com/office/2006/metadata/properties" xmlns:ns3="831152ba-ee60-4516-94ce-c1bac0f5e49c" targetNamespace="http://schemas.microsoft.com/office/2006/metadata/properties" ma:root="true" ma:fieldsID="c84a9a085bc055e032032dba58490ea9" ns3:_="">
    <xsd:import namespace="831152ba-ee60-4516-94ce-c1bac0f5e49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1152ba-ee60-4516-94ce-c1bac0f5e4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18EF37F-E856-417B-A4B4-3E501353F44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AD52318-F38F-4583-85F8-83C67A9603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1152ba-ee60-4516-94ce-c1bac0f5e4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1142EB5-409E-42B7-83C0-A3D477EEBE8E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831152ba-ee60-4516-94ce-c1bac0f5e49c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8771</TotalTime>
  <Words>500</Words>
  <Application>Microsoft Office PowerPoint</Application>
  <PresentationFormat>Widescreen</PresentationFormat>
  <Paragraphs>86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Bower</vt:lpstr>
      <vt:lpstr>Merriweather</vt:lpstr>
      <vt:lpstr>Trebuchet MS</vt:lpstr>
      <vt:lpstr>Wingdings 3</vt:lpstr>
      <vt:lpstr>Facet</vt:lpstr>
      <vt:lpstr>Post Covid-19 Work  Place – Navigating the New Environment</vt:lpstr>
      <vt:lpstr>Current Environment – April 2021</vt:lpstr>
      <vt:lpstr>Post-COVID Workplace</vt:lpstr>
      <vt:lpstr>Post-COVID Workplace - McKinsey</vt:lpstr>
      <vt:lpstr>Post-COVID Workplace - Forbes</vt:lpstr>
      <vt:lpstr>Post-COVID Workplace - Challenges</vt:lpstr>
      <vt:lpstr>Post-COVID Job Skills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Job Search during COVID-19 Pandemic – Skills to Succeed</dc:title>
  <dc:creator>Dan Winand</dc:creator>
  <cp:lastModifiedBy>Michael Schreiber</cp:lastModifiedBy>
  <cp:revision>5</cp:revision>
  <dcterms:created xsi:type="dcterms:W3CDTF">2020-05-15T15:00:56Z</dcterms:created>
  <dcterms:modified xsi:type="dcterms:W3CDTF">2021-04-23T11:46:02Z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0x010100340F92B46D7408418D812B3AF823CC75</vt:lpwstr>
  </property>
</Properties>
</file>