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13DB6-6D6C-0349-B284-C5989A84D8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for a         successful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4DD32-D6B5-EF4A-B56E-23182C1A5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Joseph’s People – St. Elizabeth Chapter</a:t>
            </a:r>
          </a:p>
          <a:p>
            <a:r>
              <a:rPr lang="en-US" dirty="0"/>
              <a:t>Dec. 2020 </a:t>
            </a:r>
          </a:p>
        </p:txBody>
      </p:sp>
    </p:spTree>
    <p:extLst>
      <p:ext uri="{BB962C8B-B14F-4D97-AF65-F5344CB8AC3E}">
        <p14:creationId xmlns:p14="http://schemas.microsoft.com/office/powerpoint/2010/main" val="37280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1B61A-2A5C-C34B-89FB-4D8623522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31" y="351849"/>
            <a:ext cx="10953345" cy="651041"/>
          </a:xfrm>
        </p:spPr>
        <p:txBody>
          <a:bodyPr>
            <a:normAutofit fontScale="90000"/>
          </a:bodyPr>
          <a:lstStyle/>
          <a:p>
            <a:r>
              <a:rPr lang="en-US" dirty="0"/>
              <a:t>Planning for a successful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6E44B-88D2-9445-ACC5-0CEF16F30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31" y="1258529"/>
            <a:ext cx="11089533" cy="5247622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Start with a Solid Foundation</a:t>
            </a:r>
          </a:p>
          <a:p>
            <a:pPr lvl="1"/>
            <a:r>
              <a:rPr lang="en-US" i="1" dirty="0"/>
              <a:t>Set goals </a:t>
            </a:r>
            <a:r>
              <a:rPr lang="en-US" dirty="0"/>
              <a:t>– “If you don’t know where you’re going, any road will take you there.”</a:t>
            </a:r>
          </a:p>
          <a:p>
            <a:pPr lvl="1"/>
            <a:r>
              <a:rPr lang="en-US" i="1" dirty="0"/>
              <a:t>Be organized </a:t>
            </a:r>
            <a:r>
              <a:rPr lang="en-US" dirty="0"/>
              <a:t>– checklist of key tasks; target dates to hold yourself accountable</a:t>
            </a:r>
          </a:p>
          <a:p>
            <a:r>
              <a:rPr lang="en-US" b="1" i="1" dirty="0"/>
              <a:t>Refresh Your Resume</a:t>
            </a:r>
          </a:p>
          <a:p>
            <a:pPr lvl="1"/>
            <a:r>
              <a:rPr lang="en-US" i="1" dirty="0">
                <a:sym typeface="Wingdings" pitchFamily="2" charset="2"/>
              </a:rPr>
              <a:t>Most recent employment </a:t>
            </a:r>
            <a:r>
              <a:rPr lang="en-US" dirty="0">
                <a:sym typeface="Wingdings" pitchFamily="2" charset="2"/>
              </a:rPr>
              <a:t>– is it up to date? Some recommend noting if a layoff was driven by COVID-19 fallout</a:t>
            </a:r>
          </a:p>
          <a:p>
            <a:pPr lvl="1"/>
            <a:r>
              <a:rPr lang="en-US" i="1" dirty="0">
                <a:sym typeface="Wingdings" pitchFamily="2" charset="2"/>
              </a:rPr>
              <a:t>Be results focused</a:t>
            </a:r>
            <a:r>
              <a:rPr lang="en-US" dirty="0">
                <a:sym typeface="Wingdings" pitchFamily="2" charset="2"/>
              </a:rPr>
              <a:t> – focus on your accomplishments, not just a list of your job responsibilities</a:t>
            </a:r>
          </a:p>
          <a:p>
            <a:pPr lvl="1"/>
            <a:r>
              <a:rPr lang="en-US" i="1" dirty="0">
                <a:sym typeface="Wingdings" pitchFamily="2" charset="2"/>
              </a:rPr>
              <a:t>Consider multiple versions</a:t>
            </a:r>
            <a:r>
              <a:rPr lang="en-US" dirty="0">
                <a:sym typeface="Wingdings" pitchFamily="2" charset="2"/>
              </a:rPr>
              <a:t> – tailor your resume to emphasize your skills / experience specific to the role you’re applying for</a:t>
            </a:r>
          </a:p>
          <a:p>
            <a:r>
              <a:rPr lang="en-US" b="1" i="1" dirty="0">
                <a:sym typeface="Wingdings" pitchFamily="2" charset="2"/>
              </a:rPr>
              <a:t>Review Your Presence on Social Media</a:t>
            </a:r>
          </a:p>
          <a:p>
            <a:pPr lvl="1"/>
            <a:r>
              <a:rPr lang="en-US" i="1" dirty="0">
                <a:sym typeface="Wingdings" pitchFamily="2" charset="2"/>
              </a:rPr>
              <a:t>Take a step back</a:t>
            </a:r>
            <a:r>
              <a:rPr lang="en-US" dirty="0">
                <a:sym typeface="Wingdings" pitchFamily="2" charset="2"/>
              </a:rPr>
              <a:t> – delete content that may not be flattering – e.g. be cautious on views you shared with COVID-19 </a:t>
            </a:r>
          </a:p>
          <a:p>
            <a:pPr lvl="1"/>
            <a:r>
              <a:rPr lang="en-US" i="1" dirty="0">
                <a:sym typeface="Wingdings" pitchFamily="2" charset="2"/>
              </a:rPr>
              <a:t>Does the story match?</a:t>
            </a:r>
            <a:r>
              <a:rPr lang="en-US" dirty="0">
                <a:sym typeface="Wingdings" pitchFamily="2" charset="2"/>
              </a:rPr>
              <a:t> – inconsistencies between your resume and LinkedIn profile could raise questions</a:t>
            </a:r>
          </a:p>
          <a:p>
            <a:pPr lvl="1"/>
            <a:r>
              <a:rPr lang="en-US" i="1" dirty="0">
                <a:sym typeface="Wingdings" pitchFamily="2" charset="2"/>
              </a:rPr>
              <a:t>Maximize LinkedIn visibility</a:t>
            </a:r>
            <a:r>
              <a:rPr lang="en-US" dirty="0">
                <a:sym typeface="Wingdings" pitchFamily="2" charset="2"/>
              </a:rPr>
              <a:t> – keywords in your profile; share meaningful industry content – e.g. Google News, LinkedIn</a:t>
            </a:r>
          </a:p>
          <a:p>
            <a:r>
              <a:rPr lang="en-US" b="1" i="1" dirty="0">
                <a:sym typeface="Wingdings" pitchFamily="2" charset="2"/>
              </a:rPr>
              <a:t>Leverage Your Network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lvl="1"/>
            <a:r>
              <a:rPr lang="en-US" i="1" dirty="0">
                <a:sym typeface="Wingdings" pitchFamily="2" charset="2"/>
              </a:rPr>
              <a:t>Renew connections</a:t>
            </a:r>
            <a:r>
              <a:rPr lang="en-US" dirty="0">
                <a:sym typeface="Wingdings" pitchFamily="2" charset="2"/>
              </a:rPr>
              <a:t> – find out where people are working now; ask how you can help them</a:t>
            </a:r>
          </a:p>
          <a:p>
            <a:pPr lvl="1"/>
            <a:r>
              <a:rPr lang="en-US" i="1" dirty="0">
                <a:sym typeface="Wingdings" pitchFamily="2" charset="2"/>
              </a:rPr>
              <a:t>Create new connections </a:t>
            </a:r>
            <a:r>
              <a:rPr lang="en-US" dirty="0">
                <a:sym typeface="Wingdings" pitchFamily="2" charset="2"/>
              </a:rPr>
              <a:t>– target companies; ask friends / family for intro’s; attend networking events (search on Eventbrite / Meetup)</a:t>
            </a:r>
          </a:p>
          <a:p>
            <a:pPr lvl="1"/>
            <a:r>
              <a:rPr lang="en-US" i="1" dirty="0">
                <a:sym typeface="Wingdings" pitchFamily="2" charset="2"/>
              </a:rPr>
              <a:t>References</a:t>
            </a:r>
            <a:r>
              <a:rPr lang="en-US" dirty="0">
                <a:sym typeface="Wingdings" pitchFamily="2" charset="2"/>
              </a:rPr>
              <a:t> – gain commitments in advance; prepare backup options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212568-0CC1-9140-A1FA-DFAE6084F41B}"/>
              </a:ext>
            </a:extLst>
          </p:cNvPr>
          <p:cNvSpPr txBox="1"/>
          <p:nvPr/>
        </p:nvSpPr>
        <p:spPr>
          <a:xfrm>
            <a:off x="2635046" y="6436475"/>
            <a:ext cx="11388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Content drawn from https://</a:t>
            </a:r>
            <a:r>
              <a:rPr lang="en-US" sz="1200" dirty="0" err="1">
                <a:solidFill>
                  <a:srgbClr val="00B0F0"/>
                </a:solidFill>
              </a:rPr>
              <a:t>www.gobankingrates.com</a:t>
            </a:r>
            <a:r>
              <a:rPr lang="en-US" sz="1200" dirty="0">
                <a:solidFill>
                  <a:srgbClr val="00B0F0"/>
                </a:solidFill>
              </a:rPr>
              <a:t>/money/jobs/things-to-do-get-jump-on-job-search-this-year/</a:t>
            </a:r>
          </a:p>
        </p:txBody>
      </p:sp>
    </p:spTree>
    <p:extLst>
      <p:ext uri="{BB962C8B-B14F-4D97-AF65-F5344CB8AC3E}">
        <p14:creationId xmlns:p14="http://schemas.microsoft.com/office/powerpoint/2010/main" val="246486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1B61A-2A5C-C34B-89FB-4D8623522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931" y="351849"/>
            <a:ext cx="10953345" cy="651041"/>
          </a:xfrm>
        </p:spPr>
        <p:txBody>
          <a:bodyPr>
            <a:normAutofit fontScale="90000"/>
          </a:bodyPr>
          <a:lstStyle/>
          <a:p>
            <a:r>
              <a:rPr lang="en-US" dirty="0"/>
              <a:t>Planning for a successful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6E44B-88D2-9445-ACC5-0CEF16F30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31" y="1272927"/>
            <a:ext cx="11089533" cy="4754978"/>
          </a:xfrm>
        </p:spPr>
        <p:txBody>
          <a:bodyPr>
            <a:normAutofit/>
          </a:bodyPr>
          <a:lstStyle/>
          <a:p>
            <a:r>
              <a:rPr lang="en-US" b="1" i="1" dirty="0">
                <a:sym typeface="Wingdings" pitchFamily="2" charset="2"/>
              </a:rPr>
              <a:t>Apply Strategically</a:t>
            </a:r>
          </a:p>
          <a:p>
            <a:pPr lvl="1"/>
            <a:r>
              <a:rPr lang="en-US" i="1" dirty="0">
                <a:sym typeface="Wingdings" pitchFamily="2" charset="2"/>
              </a:rPr>
              <a:t>Job alerts </a:t>
            </a:r>
            <a:r>
              <a:rPr lang="en-US" dirty="0">
                <a:sym typeface="Wingdings" pitchFamily="2" charset="2"/>
              </a:rPr>
              <a:t>– automate some of the monitoring needed – target companies; job sites like </a:t>
            </a:r>
            <a:r>
              <a:rPr lang="en-US" dirty="0" err="1">
                <a:sym typeface="Wingdings" pitchFamily="2" charset="2"/>
              </a:rPr>
              <a:t>Indeed.com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lvl="1"/>
            <a:r>
              <a:rPr lang="en-US" i="1" dirty="0">
                <a:sym typeface="Wingdings" pitchFamily="2" charset="2"/>
              </a:rPr>
              <a:t>Contact recruiting agencies</a:t>
            </a:r>
            <a:r>
              <a:rPr lang="en-US" dirty="0">
                <a:sym typeface="Wingdings" pitchFamily="2" charset="2"/>
              </a:rPr>
              <a:t> – feedback on resume and the current job market</a:t>
            </a:r>
          </a:p>
          <a:p>
            <a:pPr lvl="1"/>
            <a:r>
              <a:rPr lang="en-US" i="1">
                <a:sym typeface="Wingdings" pitchFamily="2" charset="2"/>
              </a:rPr>
              <a:t>Give yourself a chance </a:t>
            </a:r>
            <a:r>
              <a:rPr lang="en-US">
                <a:sym typeface="Wingdings" pitchFamily="2" charset="2"/>
              </a:rPr>
              <a:t>– be realistic but don’t limit to only the roles you are “completely” qualified for</a:t>
            </a:r>
            <a:endParaRPr lang="en-US" dirty="0">
              <a:sym typeface="Wingdings" pitchFamily="2" charset="2"/>
            </a:endParaRPr>
          </a:p>
          <a:p>
            <a:r>
              <a:rPr lang="en-US" b="1" i="1" dirty="0">
                <a:sym typeface="Wingdings" pitchFamily="2" charset="2"/>
              </a:rPr>
              <a:t>Educate Yourself</a:t>
            </a:r>
          </a:p>
          <a:p>
            <a:pPr lvl="1"/>
            <a:r>
              <a:rPr lang="en-US" i="1" dirty="0">
                <a:sym typeface="Wingdings" pitchFamily="2" charset="2"/>
              </a:rPr>
              <a:t>Additional company sources </a:t>
            </a:r>
            <a:r>
              <a:rPr lang="en-US" dirty="0">
                <a:sym typeface="Wingdings" pitchFamily="2" charset="2"/>
              </a:rPr>
              <a:t>– ex-employees, those who currently do business with the company</a:t>
            </a:r>
          </a:p>
          <a:p>
            <a:pPr lvl="1"/>
            <a:r>
              <a:rPr lang="en-US" i="1" dirty="0">
                <a:sym typeface="Wingdings" pitchFamily="2" charset="2"/>
              </a:rPr>
              <a:t>Listen to industry thought leaders </a:t>
            </a:r>
            <a:r>
              <a:rPr lang="en-US" dirty="0">
                <a:sym typeface="Wingdings" pitchFamily="2" charset="2"/>
              </a:rPr>
              <a:t>– e.g. social media, podcasts, (virtual) conferences</a:t>
            </a:r>
            <a:endParaRPr lang="en-US" b="1" i="1" dirty="0">
              <a:sym typeface="Wingdings" pitchFamily="2" charset="2"/>
            </a:endParaRPr>
          </a:p>
          <a:p>
            <a:r>
              <a:rPr lang="en-US" b="1" i="1" dirty="0">
                <a:sym typeface="Wingdings" pitchFamily="2" charset="2"/>
              </a:rPr>
              <a:t>Virtual Interview Strategies</a:t>
            </a:r>
          </a:p>
          <a:p>
            <a:pPr lvl="1"/>
            <a:r>
              <a:rPr lang="en-US" i="1" dirty="0">
                <a:sym typeface="Wingdings" pitchFamily="2" charset="2"/>
              </a:rPr>
              <a:t>Prep your workspace</a:t>
            </a:r>
            <a:r>
              <a:rPr lang="en-US" dirty="0">
                <a:sym typeface="Wingdings" pitchFamily="2" charset="2"/>
              </a:rPr>
              <a:t> – brightly lit area, uncluttered background</a:t>
            </a:r>
          </a:p>
          <a:p>
            <a:pPr lvl="1"/>
            <a:r>
              <a:rPr lang="en-US" i="1" dirty="0">
                <a:sym typeface="Wingdings" pitchFamily="2" charset="2"/>
              </a:rPr>
              <a:t>Technology check</a:t>
            </a:r>
            <a:r>
              <a:rPr lang="en-US" dirty="0">
                <a:sym typeface="Wingdings" pitchFamily="2" charset="2"/>
              </a:rPr>
              <a:t> – walkthrough in advance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747366-8FBC-984A-93C5-3EEDE3E696DD}"/>
              </a:ext>
            </a:extLst>
          </p:cNvPr>
          <p:cNvSpPr txBox="1"/>
          <p:nvPr/>
        </p:nvSpPr>
        <p:spPr>
          <a:xfrm>
            <a:off x="2635046" y="6436475"/>
            <a:ext cx="11388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Content drawn from https://</a:t>
            </a:r>
            <a:r>
              <a:rPr lang="en-US" sz="1200" dirty="0" err="1">
                <a:solidFill>
                  <a:srgbClr val="00B0F0"/>
                </a:solidFill>
              </a:rPr>
              <a:t>www.gobankingrates.com</a:t>
            </a:r>
            <a:r>
              <a:rPr lang="en-US" sz="1200" dirty="0">
                <a:solidFill>
                  <a:srgbClr val="00B0F0"/>
                </a:solidFill>
              </a:rPr>
              <a:t>/money/jobs/things-to-do-get-jump-on-job-search-this-year/</a:t>
            </a:r>
          </a:p>
        </p:txBody>
      </p:sp>
    </p:spTree>
    <p:extLst>
      <p:ext uri="{BB962C8B-B14F-4D97-AF65-F5344CB8AC3E}">
        <p14:creationId xmlns:p14="http://schemas.microsoft.com/office/powerpoint/2010/main" val="61937483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506</TotalTime>
  <Words>389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Planning for a         successful 2021</vt:lpstr>
      <vt:lpstr>Planning for a successful 2021</vt:lpstr>
      <vt:lpstr>Planning for a successful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a         successful 2021</dc:title>
  <dc:creator>Mark</dc:creator>
  <cp:lastModifiedBy>Michael Schreiber</cp:lastModifiedBy>
  <cp:revision>13</cp:revision>
  <dcterms:created xsi:type="dcterms:W3CDTF">2020-12-20T16:41:43Z</dcterms:created>
  <dcterms:modified xsi:type="dcterms:W3CDTF">2020-12-22T01:32:23Z</dcterms:modified>
</cp:coreProperties>
</file>