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7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D1E86D-C586-4211-96EB-57705E5544B4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22AC07B-CDA6-472B-98A8-3500611FC184}">
      <dgm:prSet/>
      <dgm:spPr/>
      <dgm:t>
        <a:bodyPr/>
        <a:lstStyle/>
        <a:p>
          <a:r>
            <a:rPr lang="en-US" b="1"/>
            <a:t>5.</a:t>
          </a:r>
          <a:r>
            <a:rPr lang="en-US" b="1" i="0"/>
            <a:t>"Why do you want </a:t>
          </a:r>
          <a:r>
            <a:rPr lang="en-US" b="1" i="1"/>
            <a:t>this</a:t>
          </a:r>
          <a:r>
            <a:rPr lang="en-US" b="1" i="0"/>
            <a:t> job?"</a:t>
          </a:r>
          <a:endParaRPr lang="en-US"/>
        </a:p>
      </dgm:t>
    </dgm:pt>
    <dgm:pt modelId="{840275A4-D696-49BD-812B-6B97194F9E5E}" type="parTrans" cxnId="{9D0894F7-7442-4E30-B6A5-ED51C71BE49B}">
      <dgm:prSet/>
      <dgm:spPr/>
      <dgm:t>
        <a:bodyPr/>
        <a:lstStyle/>
        <a:p>
          <a:endParaRPr lang="en-US"/>
        </a:p>
      </dgm:t>
    </dgm:pt>
    <dgm:pt modelId="{A296713D-794C-4918-BB69-56D2A078CB81}" type="sibTrans" cxnId="{9D0894F7-7442-4E30-B6A5-ED51C71BE49B}">
      <dgm:prSet/>
      <dgm:spPr/>
      <dgm:t>
        <a:bodyPr/>
        <a:lstStyle/>
        <a:p>
          <a:endParaRPr lang="en-US"/>
        </a:p>
      </dgm:t>
    </dgm:pt>
    <dgm:pt modelId="{6C62B1B6-2547-4B95-ACAE-96616710582D}">
      <dgm:prSet/>
      <dgm:spPr/>
      <dgm:t>
        <a:bodyPr/>
        <a:lstStyle/>
        <a:p>
          <a:r>
            <a:rPr lang="en-US" b="0" i="0"/>
            <a:t>Now go deeper. Don't just talk about why the company would be great to work for; talk about how the position is a perfect fit for what you hope to accomplish, both short-term and long-term.</a:t>
          </a:r>
          <a:endParaRPr lang="en-US"/>
        </a:p>
      </dgm:t>
    </dgm:pt>
    <dgm:pt modelId="{EC2B30BD-A2CF-4376-820A-95C0B7D9BC81}" type="parTrans" cxnId="{3695ECA3-2907-4937-B6B9-C4AB5A37D344}">
      <dgm:prSet/>
      <dgm:spPr/>
      <dgm:t>
        <a:bodyPr/>
        <a:lstStyle/>
        <a:p>
          <a:endParaRPr lang="en-US"/>
        </a:p>
      </dgm:t>
    </dgm:pt>
    <dgm:pt modelId="{DD2B28BA-AD5A-42F1-BAE3-B18ED561921D}" type="sibTrans" cxnId="{3695ECA3-2907-4937-B6B9-C4AB5A37D344}">
      <dgm:prSet/>
      <dgm:spPr/>
      <dgm:t>
        <a:bodyPr/>
        <a:lstStyle/>
        <a:p>
          <a:endParaRPr lang="en-US"/>
        </a:p>
      </dgm:t>
    </dgm:pt>
    <dgm:pt modelId="{277BEC42-79B9-4EB4-AEC6-074219F43437}">
      <dgm:prSet/>
      <dgm:spPr/>
      <dgm:t>
        <a:bodyPr/>
        <a:lstStyle/>
        <a:p>
          <a:r>
            <a:rPr lang="en-US" b="0" i="0"/>
            <a:t>And if you don't know why the position is a perfect fit, look somewhere else. Life is too short.</a:t>
          </a:r>
          <a:endParaRPr lang="en-US"/>
        </a:p>
      </dgm:t>
    </dgm:pt>
    <dgm:pt modelId="{3CDAD125-3267-41DE-8792-C59CB3E47A10}" type="parTrans" cxnId="{AF406B46-FAF4-447D-92F7-05411A0E3BA8}">
      <dgm:prSet/>
      <dgm:spPr/>
      <dgm:t>
        <a:bodyPr/>
        <a:lstStyle/>
        <a:p>
          <a:endParaRPr lang="en-US"/>
        </a:p>
      </dgm:t>
    </dgm:pt>
    <dgm:pt modelId="{EE329FA3-5B7E-4E6B-876B-FA161A152EC9}" type="sibTrans" cxnId="{AF406B46-FAF4-447D-92F7-05411A0E3BA8}">
      <dgm:prSet/>
      <dgm:spPr/>
      <dgm:t>
        <a:bodyPr/>
        <a:lstStyle/>
        <a:p>
          <a:endParaRPr lang="en-US"/>
        </a:p>
      </dgm:t>
    </dgm:pt>
    <dgm:pt modelId="{3DF02CCC-D41E-4906-A597-A7686C1F32CF}" type="pres">
      <dgm:prSet presAssocID="{E0D1E86D-C586-4211-96EB-57705E5544B4}" presName="Name0" presStyleCnt="0">
        <dgm:presLayoutVars>
          <dgm:dir/>
          <dgm:resizeHandles val="exact"/>
        </dgm:presLayoutVars>
      </dgm:prSet>
      <dgm:spPr/>
    </dgm:pt>
    <dgm:pt modelId="{F014FCEF-8822-4125-A3B7-B31D3ABA1689}" type="pres">
      <dgm:prSet presAssocID="{222AC07B-CDA6-472B-98A8-3500611FC184}" presName="node" presStyleLbl="node1" presStyleIdx="0" presStyleCnt="3">
        <dgm:presLayoutVars>
          <dgm:bulletEnabled val="1"/>
        </dgm:presLayoutVars>
      </dgm:prSet>
      <dgm:spPr/>
    </dgm:pt>
    <dgm:pt modelId="{D53FCB49-5ADF-4DE6-8CD9-031A34842E32}" type="pres">
      <dgm:prSet presAssocID="{A296713D-794C-4918-BB69-56D2A078CB81}" presName="sibTrans" presStyleLbl="sibTrans2D1" presStyleIdx="0" presStyleCnt="2"/>
      <dgm:spPr/>
    </dgm:pt>
    <dgm:pt modelId="{8AE66264-E924-4DD0-B1F9-1A449FA03EA7}" type="pres">
      <dgm:prSet presAssocID="{A296713D-794C-4918-BB69-56D2A078CB81}" presName="connectorText" presStyleLbl="sibTrans2D1" presStyleIdx="0" presStyleCnt="2"/>
      <dgm:spPr/>
    </dgm:pt>
    <dgm:pt modelId="{6A3CD762-18DA-4A38-86EA-CEC9231520F2}" type="pres">
      <dgm:prSet presAssocID="{6C62B1B6-2547-4B95-ACAE-96616710582D}" presName="node" presStyleLbl="node1" presStyleIdx="1" presStyleCnt="3">
        <dgm:presLayoutVars>
          <dgm:bulletEnabled val="1"/>
        </dgm:presLayoutVars>
      </dgm:prSet>
      <dgm:spPr/>
    </dgm:pt>
    <dgm:pt modelId="{E69443B1-E89F-43C3-B0C7-7254C1A87447}" type="pres">
      <dgm:prSet presAssocID="{DD2B28BA-AD5A-42F1-BAE3-B18ED561921D}" presName="sibTrans" presStyleLbl="sibTrans2D1" presStyleIdx="1" presStyleCnt="2"/>
      <dgm:spPr/>
    </dgm:pt>
    <dgm:pt modelId="{1CA5C0D5-4939-40A4-B448-A9DB40BFBA9B}" type="pres">
      <dgm:prSet presAssocID="{DD2B28BA-AD5A-42F1-BAE3-B18ED561921D}" presName="connectorText" presStyleLbl="sibTrans2D1" presStyleIdx="1" presStyleCnt="2"/>
      <dgm:spPr/>
    </dgm:pt>
    <dgm:pt modelId="{7A310E77-156A-4D78-A6C2-BEB47BE8E205}" type="pres">
      <dgm:prSet presAssocID="{277BEC42-79B9-4EB4-AEC6-074219F43437}" presName="node" presStyleLbl="node1" presStyleIdx="2" presStyleCnt="3">
        <dgm:presLayoutVars>
          <dgm:bulletEnabled val="1"/>
        </dgm:presLayoutVars>
      </dgm:prSet>
      <dgm:spPr/>
    </dgm:pt>
  </dgm:ptLst>
  <dgm:cxnLst>
    <dgm:cxn modelId="{4DE4B718-E67E-46D5-A373-F124C6A51684}" type="presOf" srcId="{DD2B28BA-AD5A-42F1-BAE3-B18ED561921D}" destId="{E69443B1-E89F-43C3-B0C7-7254C1A87447}" srcOrd="0" destOrd="0" presId="urn:microsoft.com/office/officeart/2005/8/layout/process1"/>
    <dgm:cxn modelId="{245C3C1F-BAAE-45FA-AE99-D5B9D12E9863}" type="presOf" srcId="{A296713D-794C-4918-BB69-56D2A078CB81}" destId="{8AE66264-E924-4DD0-B1F9-1A449FA03EA7}" srcOrd="1" destOrd="0" presId="urn:microsoft.com/office/officeart/2005/8/layout/process1"/>
    <dgm:cxn modelId="{3D051E21-52BA-473C-841E-00C4BA4224BA}" type="presOf" srcId="{222AC07B-CDA6-472B-98A8-3500611FC184}" destId="{F014FCEF-8822-4125-A3B7-B31D3ABA1689}" srcOrd="0" destOrd="0" presId="urn:microsoft.com/office/officeart/2005/8/layout/process1"/>
    <dgm:cxn modelId="{AF406B46-FAF4-447D-92F7-05411A0E3BA8}" srcId="{E0D1E86D-C586-4211-96EB-57705E5544B4}" destId="{277BEC42-79B9-4EB4-AEC6-074219F43437}" srcOrd="2" destOrd="0" parTransId="{3CDAD125-3267-41DE-8792-C59CB3E47A10}" sibTransId="{EE329FA3-5B7E-4E6B-876B-FA161A152EC9}"/>
    <dgm:cxn modelId="{A7B5AB8A-FD12-4015-9AFB-96123B273C17}" type="presOf" srcId="{E0D1E86D-C586-4211-96EB-57705E5544B4}" destId="{3DF02CCC-D41E-4906-A597-A7686C1F32CF}" srcOrd="0" destOrd="0" presId="urn:microsoft.com/office/officeart/2005/8/layout/process1"/>
    <dgm:cxn modelId="{43A2C79A-251B-45D7-A4EA-0F5CB34E92E8}" type="presOf" srcId="{277BEC42-79B9-4EB4-AEC6-074219F43437}" destId="{7A310E77-156A-4D78-A6C2-BEB47BE8E205}" srcOrd="0" destOrd="0" presId="urn:microsoft.com/office/officeart/2005/8/layout/process1"/>
    <dgm:cxn modelId="{3695ECA3-2907-4937-B6B9-C4AB5A37D344}" srcId="{E0D1E86D-C586-4211-96EB-57705E5544B4}" destId="{6C62B1B6-2547-4B95-ACAE-96616710582D}" srcOrd="1" destOrd="0" parTransId="{EC2B30BD-A2CF-4376-820A-95C0B7D9BC81}" sibTransId="{DD2B28BA-AD5A-42F1-BAE3-B18ED561921D}"/>
    <dgm:cxn modelId="{15B00AB2-D263-4B25-A55B-3AC1A9720679}" type="presOf" srcId="{6C62B1B6-2547-4B95-ACAE-96616710582D}" destId="{6A3CD762-18DA-4A38-86EA-CEC9231520F2}" srcOrd="0" destOrd="0" presId="urn:microsoft.com/office/officeart/2005/8/layout/process1"/>
    <dgm:cxn modelId="{9AEF61BC-E98D-4912-80A6-7B3D7278C0DB}" type="presOf" srcId="{A296713D-794C-4918-BB69-56D2A078CB81}" destId="{D53FCB49-5ADF-4DE6-8CD9-031A34842E32}" srcOrd="0" destOrd="0" presId="urn:microsoft.com/office/officeart/2005/8/layout/process1"/>
    <dgm:cxn modelId="{FF9038F4-1281-4166-8247-44862D59101D}" type="presOf" srcId="{DD2B28BA-AD5A-42F1-BAE3-B18ED561921D}" destId="{1CA5C0D5-4939-40A4-B448-A9DB40BFBA9B}" srcOrd="1" destOrd="0" presId="urn:microsoft.com/office/officeart/2005/8/layout/process1"/>
    <dgm:cxn modelId="{9D0894F7-7442-4E30-B6A5-ED51C71BE49B}" srcId="{E0D1E86D-C586-4211-96EB-57705E5544B4}" destId="{222AC07B-CDA6-472B-98A8-3500611FC184}" srcOrd="0" destOrd="0" parTransId="{840275A4-D696-49BD-812B-6B97194F9E5E}" sibTransId="{A296713D-794C-4918-BB69-56D2A078CB81}"/>
    <dgm:cxn modelId="{7EA471CC-56DC-4435-91C1-71C1944BB1C3}" type="presParOf" srcId="{3DF02CCC-D41E-4906-A597-A7686C1F32CF}" destId="{F014FCEF-8822-4125-A3B7-B31D3ABA1689}" srcOrd="0" destOrd="0" presId="urn:microsoft.com/office/officeart/2005/8/layout/process1"/>
    <dgm:cxn modelId="{0764316D-EAC4-4CFD-846D-49CE007C6E8E}" type="presParOf" srcId="{3DF02CCC-D41E-4906-A597-A7686C1F32CF}" destId="{D53FCB49-5ADF-4DE6-8CD9-031A34842E32}" srcOrd="1" destOrd="0" presId="urn:microsoft.com/office/officeart/2005/8/layout/process1"/>
    <dgm:cxn modelId="{0730E3F8-032D-4C0C-A5C2-9CDD37129831}" type="presParOf" srcId="{D53FCB49-5ADF-4DE6-8CD9-031A34842E32}" destId="{8AE66264-E924-4DD0-B1F9-1A449FA03EA7}" srcOrd="0" destOrd="0" presId="urn:microsoft.com/office/officeart/2005/8/layout/process1"/>
    <dgm:cxn modelId="{823808EF-C1C0-4BA2-A9C9-617D57D3DBBC}" type="presParOf" srcId="{3DF02CCC-D41E-4906-A597-A7686C1F32CF}" destId="{6A3CD762-18DA-4A38-86EA-CEC9231520F2}" srcOrd="2" destOrd="0" presId="urn:microsoft.com/office/officeart/2005/8/layout/process1"/>
    <dgm:cxn modelId="{EBAC34C5-3CF3-447F-B077-47B21AB7471B}" type="presParOf" srcId="{3DF02CCC-D41E-4906-A597-A7686C1F32CF}" destId="{E69443B1-E89F-43C3-B0C7-7254C1A87447}" srcOrd="3" destOrd="0" presId="urn:microsoft.com/office/officeart/2005/8/layout/process1"/>
    <dgm:cxn modelId="{43009602-C8A3-4654-9E9A-58E7A58887B7}" type="presParOf" srcId="{E69443B1-E89F-43C3-B0C7-7254C1A87447}" destId="{1CA5C0D5-4939-40A4-B448-A9DB40BFBA9B}" srcOrd="0" destOrd="0" presId="urn:microsoft.com/office/officeart/2005/8/layout/process1"/>
    <dgm:cxn modelId="{0C9C854C-ABCB-40EB-9D8F-DD15BA888A27}" type="presParOf" srcId="{3DF02CCC-D41E-4906-A597-A7686C1F32CF}" destId="{7A310E77-156A-4D78-A6C2-BEB47BE8E20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4FCEF-8822-4125-A3B7-B31D3ABA1689}">
      <dsp:nvSpPr>
        <dsp:cNvPr id="0" name=""/>
        <dsp:cNvSpPr/>
      </dsp:nvSpPr>
      <dsp:spPr>
        <a:xfrm>
          <a:off x="9242" y="997333"/>
          <a:ext cx="2762398" cy="23566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5.</a:t>
          </a:r>
          <a:r>
            <a:rPr lang="en-US" sz="1800" b="1" i="0" kern="1200"/>
            <a:t>"Why do you want </a:t>
          </a:r>
          <a:r>
            <a:rPr lang="en-US" sz="1800" b="1" i="1" kern="1200"/>
            <a:t>this</a:t>
          </a:r>
          <a:r>
            <a:rPr lang="en-US" sz="1800" b="1" i="0" kern="1200"/>
            <a:t> job?"</a:t>
          </a:r>
          <a:endParaRPr lang="en-US" sz="1800" kern="1200"/>
        </a:p>
      </dsp:txBody>
      <dsp:txXfrm>
        <a:off x="78267" y="1066358"/>
        <a:ext cx="2624348" cy="2218621"/>
      </dsp:txXfrm>
    </dsp:sp>
    <dsp:sp modelId="{D53FCB49-5ADF-4DE6-8CD9-031A34842E32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047880" y="1970146"/>
        <a:ext cx="409940" cy="411044"/>
      </dsp:txXfrm>
    </dsp:sp>
    <dsp:sp modelId="{6A3CD762-18DA-4A38-86EA-CEC9231520F2}">
      <dsp:nvSpPr>
        <dsp:cNvPr id="0" name=""/>
        <dsp:cNvSpPr/>
      </dsp:nvSpPr>
      <dsp:spPr>
        <a:xfrm>
          <a:off x="3876600" y="997333"/>
          <a:ext cx="2762398" cy="2356671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Now go deeper. Don't just talk about why the company would be great to work for; talk about how the position is a perfect fit for what you hope to accomplish, both short-term and long-term.</a:t>
          </a:r>
          <a:endParaRPr lang="en-US" sz="1800" kern="1200"/>
        </a:p>
      </dsp:txBody>
      <dsp:txXfrm>
        <a:off x="3945625" y="1066358"/>
        <a:ext cx="2624348" cy="2218621"/>
      </dsp:txXfrm>
    </dsp:sp>
    <dsp:sp modelId="{E69443B1-E89F-43C3-B0C7-7254C1A87447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915239" y="1970146"/>
        <a:ext cx="409940" cy="411044"/>
      </dsp:txXfrm>
    </dsp:sp>
    <dsp:sp modelId="{7A310E77-156A-4D78-A6C2-BEB47BE8E205}">
      <dsp:nvSpPr>
        <dsp:cNvPr id="0" name=""/>
        <dsp:cNvSpPr/>
      </dsp:nvSpPr>
      <dsp:spPr>
        <a:xfrm>
          <a:off x="7743958" y="997333"/>
          <a:ext cx="2762398" cy="2356671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And if you don't know why the position is a perfect fit, look somewhere else. Life is too short.</a:t>
          </a:r>
          <a:endParaRPr lang="en-US" sz="1800" kern="1200"/>
        </a:p>
      </dsp:txBody>
      <dsp:txXfrm>
        <a:off x="7812983" y="1066358"/>
        <a:ext cx="2624348" cy="22186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4A2EC-AFA6-4A74-868B-8641A8D68D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D961AB-D947-4B18-834C-F732D37213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8EF8F-8F41-447F-8770-4F262D5A9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B8D72-7BD7-4837-B029-F1AAFB72A9D0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D6375-FF4B-4050-B4A3-A3AF98895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5ECDB-2879-412B-B8FE-FAA45D94C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686A-5308-4C1B-B091-0D2FB54D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14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D9A34-8C94-4EEC-A72A-A1F6F2840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A56F08-FD48-43FC-9E11-1C6175873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C08A6-9DD8-4075-81EF-506FA7CA2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B8D72-7BD7-4837-B029-F1AAFB72A9D0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9A750-6877-4157-BE91-017386436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1F954-450B-4090-8961-AF04F13E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686A-5308-4C1B-B091-0D2FB54D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5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5D30ED-184F-403A-B02E-00BAD474B6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2CFDE9-938A-4C9D-A14B-EC9965EAE4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0BC34-17AF-432C-AF58-76280B2E3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B8D72-7BD7-4837-B029-F1AAFB72A9D0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4D42B-868F-4A7F-BD90-61EF291F4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9B61C-28EF-4D1A-A335-EECC2DE98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686A-5308-4C1B-B091-0D2FB54D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0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30358-0249-4051-9D70-D1B4BD8AB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6565-CFA8-444C-9ED8-CA002C323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E5466-17DF-44C1-AA02-7A6A55DFA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B8D72-7BD7-4837-B029-F1AAFB72A9D0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48679-CE83-417C-BE54-811B9635D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233BD-D1E9-477B-B452-CEDE34376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686A-5308-4C1B-B091-0D2FB54D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BE1E-3319-40E9-8028-ACCE5584B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839AA-C3E5-4809-82FC-CF3818875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BAABC-6DED-4C1D-8CF8-54FF9C655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B8D72-7BD7-4837-B029-F1AAFB72A9D0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23AB1-EE81-4BC6-8E64-22C7C3130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9BA7D-6473-422B-A08A-68AFB787D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686A-5308-4C1B-B091-0D2FB54D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2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918B3-9EB6-419E-8C7B-D29A2E8C2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F0F59-B707-435C-9B4D-BE6279A2D7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C23740-454A-49FF-B9A1-46FE8A3DC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3209A3-2098-488F-994C-6758ECAF4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B8D72-7BD7-4837-B029-F1AAFB72A9D0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F35E10-AF1D-4397-A1F0-F4D3C14C7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B659C0-589F-4488-BC10-B9938808A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686A-5308-4C1B-B091-0D2FB54D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84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85DA6-FD5B-4589-9EF9-51C7513D2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E8D30-B2C0-40B3-8606-39C7FEFB2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789866-CD47-4063-A2AF-0975C010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55ADD9-59CA-44E2-99ED-6B1730CBF3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2CB0E7-096E-459E-A39B-21BE8FFD2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0CB6F2-9AC9-4656-B50F-666C2CDED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B8D72-7BD7-4837-B029-F1AAFB72A9D0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C5E654-FA4F-4B85-93B7-0C6A47AC6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32E314-DC20-4579-8D35-407A2941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686A-5308-4C1B-B091-0D2FB54D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8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4CE45-D12C-4B5B-BC08-859171FC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FF45FD-20BB-4A88-9386-DA2005599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B8D72-7BD7-4837-B029-F1AAFB72A9D0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92A623-82F8-4F50-83AC-BC7C5B897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B85BC7-B42D-4197-B12C-9AA23A584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686A-5308-4C1B-B091-0D2FB54D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5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96C06-B06D-4943-BC9F-129B35DBB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B8D72-7BD7-4837-B029-F1AAFB72A9D0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C2FBD0-1E91-41A1-8D4E-DBE6F66D9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909D8-DB0C-4AE5-9864-CD40E8713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686A-5308-4C1B-B091-0D2FB54D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9E39-477B-4B98-BD0B-947D6603F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E2792-9A9C-4021-B0A2-E4607CBD7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D295E6-1DE3-444A-BE73-323982B14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E66A30-E5AB-4A05-98C6-10F2FBBA2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B8D72-7BD7-4837-B029-F1AAFB72A9D0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776D3-ACB0-4D94-9DD9-1C7CFC749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6DC4E6-8E5B-4B42-A22A-AAE285A3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686A-5308-4C1B-B091-0D2FB54D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5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50E46-B387-4A72-AE7F-D059D1858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6BD368-3E25-42BF-99E3-F54CEF6BFD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03221-9BC4-4C47-9C1B-F974E60D6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90829-1CB5-4182-B192-5F16F21A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B8D72-7BD7-4837-B029-F1AAFB72A9D0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D36232-9BAB-4FC7-A777-184FBA5AA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3B0FE5-9826-4344-9611-625061A6F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686A-5308-4C1B-B091-0D2FB54D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8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7934DC-6F26-437D-9064-856A6303E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15B35A-A6EA-4A51-B34F-4B08E3E1D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54593-D8AF-44AA-9194-D545187B3A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B8D72-7BD7-4837-B029-F1AAFB72A9D0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3D91B-7F10-47BE-9406-73A4D2A997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70F1E-6494-47DF-8864-57A3AE33BE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686A-5308-4C1B-B091-0D2FB54DB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0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c.com/jeff-haden/8-statements-that-transform-your-professional-and-personal-life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C0E07-BE9C-494F-BD18-D4EDBB71AC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en-US" b="1" i="0" dirty="0">
                <a:effectLst/>
              </a:rPr>
              <a:t>1. "Tell me a little about yourself."</a:t>
            </a:r>
          </a:p>
          <a:p>
            <a:r>
              <a:rPr lang="en-US" b="0" i="0" dirty="0">
                <a:effectLst/>
              </a:rPr>
              <a:t>If you're the interviewer, there's a lot you should already know: The candidate's resume and cover letter should tell you plenty, and LinkedIn and Twitter and Facebook and Google can tell you more.</a:t>
            </a:r>
          </a:p>
          <a:p>
            <a:r>
              <a:rPr lang="en-US" dirty="0"/>
              <a:t>Talk About why you took certain Jobs.  Explain why you left. </a:t>
            </a:r>
          </a:p>
          <a:p>
            <a:r>
              <a:rPr lang="en-US" dirty="0"/>
              <a:t>Explain w</a:t>
            </a:r>
            <a:r>
              <a:rPr lang="en-US" b="0" i="0" dirty="0">
                <a:effectLst/>
              </a:rPr>
              <a:t>hy you went to certain schools.   Explain why you went to Grad school.  Connect the dots on your resumes so the interviewer knows n</a:t>
            </a:r>
            <a:r>
              <a:rPr lang="en-US" dirty="0"/>
              <a:t>ot just what you have done but, </a:t>
            </a:r>
            <a:r>
              <a:rPr lang="en-US" i="1" dirty="0"/>
              <a:t>why.</a:t>
            </a:r>
            <a:endParaRPr lang="en-US" b="0" i="1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42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C3C1CD-C902-4C3F-B21C-79816F64C6FA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i="0">
                <a:effectLst/>
              </a:rPr>
              <a:t>2. "What are your biggest weaknesses?"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Every candidate knows how to answer this question: Just pick a theoretical weakness and magically transform that flaw into a strength in disguise!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For example: "My biggest weakness is getting so absorbed in my work that I lose all track of time. Every day I look up and realize everyone has gone home! I know I should be more aware of the clock, but when I love what I'm doing I just can't think of anything else."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So your "biggest weakness" is that you'll put in more hours than everyone else? Great.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0" i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251647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944F8A-BD84-47EA-8005-ED81FD764370}"/>
              </a:ext>
            </a:extLst>
          </p:cNvPr>
          <p:cNvSpPr txBox="1"/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i="0">
                <a:effectLst/>
              </a:rPr>
              <a:t>3. "What are your biggest strengths?"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0" i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 </a:t>
            </a:r>
            <a:r>
              <a:rPr lang="en-US"/>
              <a:t>I</a:t>
            </a:r>
            <a:r>
              <a:rPr lang="en-US" b="0" i="0">
                <a:effectLst/>
              </a:rPr>
              <a:t>f you're asked, provide a sharp, on-point answer. Be clear and precise. If you're a great problem solver, don't just say that: Provide a few examples, pertinent to the opening, that </a:t>
            </a:r>
            <a:r>
              <a:rPr lang="en-US" b="0" i="1">
                <a:effectLst/>
              </a:rPr>
              <a:t>prove</a:t>
            </a:r>
            <a:r>
              <a:rPr lang="en-US" b="0" i="0">
                <a:effectLst/>
              </a:rPr>
              <a:t> you're a great problem solver. If you're an emotionally intelligent leader, don't just say that: Provide a few examples that prove </a:t>
            </a:r>
            <a:r>
              <a:rPr lang="en-US" b="0" i="0" u="none" strike="noStrike">
                <a:effectLst/>
                <a:hlinkClick r:id="rId2"/>
              </a:rPr>
              <a:t>you know how to answer the unasked question</a:t>
            </a:r>
            <a:r>
              <a:rPr lang="en-US" b="0" i="0">
                <a:effectLst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In short, don't just claim to have certain attributes -- </a:t>
            </a:r>
            <a:r>
              <a:rPr lang="en-US" b="0" i="1">
                <a:effectLst/>
              </a:rPr>
              <a:t>prove</a:t>
            </a:r>
            <a:r>
              <a:rPr lang="en-US" b="0" i="0">
                <a:effectLst/>
              </a:rPr>
              <a:t> you have those attributes.</a:t>
            </a:r>
          </a:p>
        </p:txBody>
      </p:sp>
    </p:spTree>
    <p:extLst>
      <p:ext uri="{BB962C8B-B14F-4D97-AF65-F5344CB8AC3E}">
        <p14:creationId xmlns:p14="http://schemas.microsoft.com/office/powerpoint/2010/main" val="321988946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CB3A34-DFDF-4413-A7E5-02015B4AD87B}"/>
              </a:ext>
            </a:extLst>
          </p:cNvPr>
          <p:cNvSpPr txBox="1"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0">
                <a:effectLst/>
              </a:rPr>
              <a:t>4. "Where do you see yourself in five years?"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i="0">
                <a:effectLst/>
              </a:rPr>
              <a:t>Answers to this question go one of two basic ways. Candidates try to show their incredible ambition (because that's what they think you want) by providing an extremely optimistic answer: "I want your job!" Or they try to show their humility (because that's what they think you want) by providing a meek, self-deprecating answer: "There are so many talented people here. I just want to do a great job and see where my talents take me."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0" i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i="0">
                <a:effectLst/>
              </a:rPr>
              <a:t>That question applies to any organization, because every employee at every company should have an entrepreneurial mind-set.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0" i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309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CD3A068-DA04-4A35-BAEE-6A618D925F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6325" r="12341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5C4ECC-6BB0-4A34-9962-AF3634F60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7" name="TextBox 4">
            <a:extLst>
              <a:ext uri="{FF2B5EF4-FFF2-40B4-BE49-F238E27FC236}">
                <a16:creationId xmlns:a16="http://schemas.microsoft.com/office/drawing/2014/main" id="{B077A57B-0F3E-4082-8654-3AD6E9BFD2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4620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65105533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347E72-82A6-4308-97F1-3445411D1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Top 5 Questions to ask your interviewer:</a:t>
            </a:r>
            <a:br>
              <a:rPr lang="en-US"/>
            </a:br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3750F-6851-450D-A775-453476BB3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2200" b="0" i="0">
                <a:effectLst/>
                <a:latin typeface="le-monde-livre-std"/>
              </a:rPr>
              <a:t>"Can you tell me about a person you hired who didn't work out, and why they didn’t work out?</a:t>
            </a:r>
          </a:p>
          <a:p>
            <a:r>
              <a:rPr lang="en-US" sz="2200" b="0" i="0">
                <a:effectLst/>
                <a:latin typeface="le-monde-livre-std"/>
              </a:rPr>
              <a:t>"What are the three biggest challenges the person landing this role will face in the first 90 days, and what </a:t>
            </a:r>
            <a:r>
              <a:rPr lang="en-US" sz="2200" b="0" i="1">
                <a:effectLst/>
                <a:latin typeface="le-monde-livre-std"/>
              </a:rPr>
              <a:t>must</a:t>
            </a:r>
            <a:r>
              <a:rPr lang="en-US" sz="2200" b="0" i="0">
                <a:effectLst/>
                <a:latin typeface="le-monde-livre-std"/>
              </a:rPr>
              <a:t> be achieved in those 90 days?“</a:t>
            </a:r>
          </a:p>
          <a:p>
            <a:r>
              <a:rPr lang="en-US" sz="2200" b="0" i="0">
                <a:effectLst/>
                <a:latin typeface="le-monde-livre-std"/>
              </a:rPr>
              <a:t>What does it mean to be a leader at your company?</a:t>
            </a:r>
          </a:p>
          <a:p>
            <a:r>
              <a:rPr lang="en-US" sz="2200" b="0" i="0">
                <a:effectLst/>
                <a:latin typeface="le-monde-livre-std"/>
              </a:rPr>
              <a:t>"Based on your culture, which of the following is your company's number one priority: customers, employees, revenue, or brand integrity?  If I ask this same question of other employees here, how likely is it they would give the same answer?“</a:t>
            </a:r>
          </a:p>
          <a:p>
            <a:r>
              <a:rPr lang="en-US" sz="2200" b="0" i="0">
                <a:effectLst/>
                <a:latin typeface="le-monde-livre-std"/>
              </a:rPr>
              <a:t>"Can you tell me how your company has maneuvered and positioned itself during Covid-19? How has the organization kept morale and engagement up during this time?"</a:t>
            </a:r>
          </a:p>
          <a:p>
            <a:endParaRPr lang="en-US" sz="2200"/>
          </a:p>
          <a:p>
            <a:endParaRPr lang="en-US" sz="2200"/>
          </a:p>
          <a:p>
            <a:endParaRPr lang="en-US" sz="2200" b="0" i="0">
              <a:effectLst/>
              <a:latin typeface="le-monde-livre-std"/>
            </a:endParaRPr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482205236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650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le-monde-livre-std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 5 Questions to ask your interviewer: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Spak</dc:creator>
  <cp:lastModifiedBy>Michael Schreiber</cp:lastModifiedBy>
  <cp:revision>2</cp:revision>
  <dcterms:created xsi:type="dcterms:W3CDTF">2021-01-17T19:00:50Z</dcterms:created>
  <dcterms:modified xsi:type="dcterms:W3CDTF">2021-01-19T02:01:59Z</dcterms:modified>
</cp:coreProperties>
</file>