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6" r:id="rId8"/>
    <p:sldId id="260" r:id="rId9"/>
    <p:sldId id="259" r:id="rId10"/>
    <p:sldId id="261" r:id="rId11"/>
    <p:sldId id="264" r:id="rId12"/>
    <p:sldId id="262" r:id="rId13"/>
    <p:sldId id="265"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D719"/>
    <a:srgbClr val="EBBA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03" autoAdjust="0"/>
    <p:restoredTop sz="94660"/>
  </p:normalViewPr>
  <p:slideViewPr>
    <p:cSldViewPr snapToGrid="0">
      <p:cViewPr varScale="1">
        <p:scale>
          <a:sx n="124" d="100"/>
          <a:sy n="124" d="100"/>
        </p:scale>
        <p:origin x="108"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9/16/2025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9/16/2025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9/16/2025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9/16/2025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9/16/2025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9/16/2025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9/16/2025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88363-C15D-44D2-9176-5388AC49439A}"/>
              </a:ext>
            </a:extLst>
          </p:cNvPr>
          <p:cNvSpPr>
            <a:spLocks noGrp="1"/>
          </p:cNvSpPr>
          <p:nvPr>
            <p:ph type="ctrTitle"/>
          </p:nvPr>
        </p:nvSpPr>
        <p:spPr>
          <a:xfrm>
            <a:off x="621055" y="998042"/>
            <a:ext cx="8144134" cy="1373070"/>
          </a:xfrm>
        </p:spPr>
        <p:txBody>
          <a:bodyPr/>
          <a:lstStyle/>
          <a:p>
            <a:r>
              <a:rPr lang="en-US" sz="6000" b="1" dirty="0">
                <a:ln>
                  <a:solidFill>
                    <a:schemeClr val="bg1"/>
                  </a:solidFill>
                </a:ln>
                <a:effectLst>
                  <a:outerShdw blurRad="50800" dist="38100" dir="10800000" algn="r" rotWithShape="0">
                    <a:prstClr val="black">
                      <a:alpha val="40000"/>
                    </a:prstClr>
                  </a:outerShdw>
                </a:effectLst>
                <a:latin typeface="+mn-lt"/>
                <a:ea typeface="+mn-ea"/>
                <a:cs typeface="+mn-cs"/>
              </a:rPr>
              <a:t>STAR Approach to Interviewing</a:t>
            </a:r>
          </a:p>
        </p:txBody>
      </p:sp>
      <p:sp>
        <p:nvSpPr>
          <p:cNvPr id="3" name="Subtitle 2">
            <a:extLst>
              <a:ext uri="{FF2B5EF4-FFF2-40B4-BE49-F238E27FC236}">
                <a16:creationId xmlns:a16="http://schemas.microsoft.com/office/drawing/2014/main" id="{6C986EBA-11FD-4A1B-9649-01A4A5C30A6D}"/>
              </a:ext>
            </a:extLst>
          </p:cNvPr>
          <p:cNvSpPr>
            <a:spLocks noGrp="1"/>
          </p:cNvSpPr>
          <p:nvPr>
            <p:ph type="subTitle" idx="1"/>
          </p:nvPr>
        </p:nvSpPr>
        <p:spPr>
          <a:xfrm>
            <a:off x="3366372" y="3760097"/>
            <a:ext cx="8144134" cy="1117687"/>
          </a:xfrm>
        </p:spPr>
        <p:txBody>
          <a:bodyPr>
            <a:normAutofit fontScale="92500" lnSpcReduction="20000"/>
          </a:bodyPr>
          <a:lstStyle/>
          <a:p>
            <a:pPr algn="ctr"/>
            <a:r>
              <a:rPr lang="en-US" sz="4700" b="1" dirty="0">
                <a:ln>
                  <a:solidFill>
                    <a:schemeClr val="bg1"/>
                  </a:solidFill>
                </a:ln>
                <a:effectLst>
                  <a:outerShdw blurRad="50800" dist="38100" dir="10800000" algn="r" rotWithShape="0">
                    <a:prstClr val="black">
                      <a:alpha val="40000"/>
                    </a:prstClr>
                  </a:outerShdw>
                </a:effectLst>
              </a:rPr>
              <a:t>Paul Charron</a:t>
            </a:r>
          </a:p>
          <a:p>
            <a:pPr algn="ctr">
              <a:spcBef>
                <a:spcPct val="0"/>
              </a:spcBef>
            </a:pPr>
            <a:r>
              <a:rPr lang="en-US" sz="4700" b="1" dirty="0">
                <a:ln>
                  <a:solidFill>
                    <a:schemeClr val="bg1"/>
                  </a:solidFill>
                </a:ln>
                <a:effectLst>
                  <a:outerShdw blurRad="50800" dist="38100" dir="10800000" algn="r" rotWithShape="0">
                    <a:prstClr val="black">
                      <a:alpha val="40000"/>
                    </a:prstClr>
                  </a:outerShdw>
                </a:effectLst>
              </a:rPr>
              <a:t>Joseph’s People Volunteer</a:t>
            </a:r>
          </a:p>
        </p:txBody>
      </p:sp>
    </p:spTree>
    <p:extLst>
      <p:ext uri="{BB962C8B-B14F-4D97-AF65-F5344CB8AC3E}">
        <p14:creationId xmlns:p14="http://schemas.microsoft.com/office/powerpoint/2010/main" val="2068432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1F4D-36FF-CF87-71AB-1E60D106AA3C}"/>
              </a:ext>
            </a:extLst>
          </p:cNvPr>
          <p:cNvSpPr>
            <a:spLocks noGrp="1"/>
          </p:cNvSpPr>
          <p:nvPr>
            <p:ph type="title"/>
          </p:nvPr>
        </p:nvSpPr>
        <p:spPr/>
        <p:txBody>
          <a:bodyPr/>
          <a:lstStyle/>
          <a:p>
            <a:r>
              <a:rPr lang="en-US" dirty="0"/>
              <a:t>Adapt for remote/hybrid / virtual interviews</a:t>
            </a:r>
          </a:p>
        </p:txBody>
      </p:sp>
      <p:sp>
        <p:nvSpPr>
          <p:cNvPr id="3" name="Content Placeholder 2">
            <a:extLst>
              <a:ext uri="{FF2B5EF4-FFF2-40B4-BE49-F238E27FC236}">
                <a16:creationId xmlns:a16="http://schemas.microsoft.com/office/drawing/2014/main" id="{BA1D5004-4A00-7D58-EEF1-AE11C67A7335}"/>
              </a:ext>
            </a:extLst>
          </p:cNvPr>
          <p:cNvSpPr>
            <a:spLocks noGrp="1"/>
          </p:cNvSpPr>
          <p:nvPr>
            <p:ph idx="1"/>
          </p:nvPr>
        </p:nvSpPr>
        <p:spPr/>
        <p:txBody>
          <a:bodyPr vert="horz" lIns="91440" tIns="45720" rIns="91440" bIns="45720" rtlCol="0">
            <a:normAutofit/>
          </a:bodyPr>
          <a:lstStyle/>
          <a:p>
            <a:pPr>
              <a:lnSpc>
                <a:spcPct val="80000"/>
              </a:lnSpc>
            </a:pPr>
            <a:r>
              <a:rPr lang="en-US" sz="2200" b="1" dirty="0">
                <a:ln>
                  <a:solidFill>
                    <a:schemeClr val="bg1"/>
                  </a:solidFill>
                </a:ln>
                <a:effectLst>
                  <a:outerShdw blurRad="50800" dist="38100" dir="10800000" algn="r" rotWithShape="0">
                    <a:prstClr val="black">
                      <a:alpha val="40000"/>
                    </a:prstClr>
                  </a:outerShdw>
                </a:effectLst>
              </a:rPr>
              <a:t>Emphasize clarity and communication finesse in answers</a:t>
            </a:r>
          </a:p>
          <a:p>
            <a:pPr>
              <a:lnSpc>
                <a:spcPct val="80000"/>
              </a:lnSpc>
            </a:pPr>
            <a:r>
              <a:rPr lang="en-US" sz="2200" b="1" dirty="0">
                <a:ln>
                  <a:solidFill>
                    <a:schemeClr val="bg1"/>
                  </a:solidFill>
                </a:ln>
                <a:effectLst>
                  <a:outerShdw blurRad="50800" dist="38100" dir="10800000" algn="r" rotWithShape="0">
                    <a:prstClr val="black">
                      <a:alpha val="40000"/>
                    </a:prstClr>
                  </a:outerShdw>
                </a:effectLst>
              </a:rPr>
              <a:t>Because nonverbal cues and rapport are harder to build virtually, responses need to be especially well-structured and vivid</a:t>
            </a:r>
          </a:p>
          <a:p>
            <a:pPr>
              <a:lnSpc>
                <a:spcPct val="80000"/>
              </a:lnSpc>
            </a:pPr>
            <a:r>
              <a:rPr lang="en-US" sz="2200" b="1" dirty="0">
                <a:ln>
                  <a:solidFill>
                    <a:schemeClr val="bg1"/>
                  </a:solidFill>
                </a:ln>
                <a:effectLst>
                  <a:outerShdw blurRad="50800" dist="38100" dir="10800000" algn="r" rotWithShape="0">
                    <a:prstClr val="black">
                      <a:alpha val="40000"/>
                    </a:prstClr>
                  </a:outerShdw>
                </a:effectLst>
              </a:rPr>
              <a:t>Use precise metrics, clear descriptions, and a clearly defined role</a:t>
            </a:r>
          </a:p>
        </p:txBody>
      </p:sp>
      <p:sp>
        <p:nvSpPr>
          <p:cNvPr id="6" name="Star: 5 Points 5">
            <a:extLst>
              <a:ext uri="{FF2B5EF4-FFF2-40B4-BE49-F238E27FC236}">
                <a16:creationId xmlns:a16="http://schemas.microsoft.com/office/drawing/2014/main" id="{9531985E-D446-1AF8-115A-A50FF8095292}"/>
              </a:ext>
            </a:extLst>
          </p:cNvPr>
          <p:cNvSpPr/>
          <p:nvPr/>
        </p:nvSpPr>
        <p:spPr>
          <a:xfrm rot="13255606">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899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Personal Tips and Tricks</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a:normAutofit/>
          </a:bodyPr>
          <a:lstStyle/>
          <a:p>
            <a:r>
              <a:rPr lang="en-US" sz="2200" b="1" dirty="0">
                <a:ln>
                  <a:solidFill>
                    <a:schemeClr val="bg1"/>
                  </a:solidFill>
                </a:ln>
                <a:effectLst>
                  <a:outerShdw blurRad="50800" dist="38100" dir="10800000" algn="r" rotWithShape="0">
                    <a:prstClr val="black">
                      <a:alpha val="40000"/>
                    </a:prstClr>
                  </a:outerShdw>
                </a:effectLst>
              </a:rPr>
              <a:t>During phone/video interviews, have questions you think they may ask and prepared answers written out and spread across your desk</a:t>
            </a:r>
          </a:p>
          <a:p>
            <a:r>
              <a:rPr lang="en-US" sz="2200" b="1" dirty="0">
                <a:ln>
                  <a:solidFill>
                    <a:schemeClr val="bg1"/>
                  </a:solidFill>
                </a:ln>
                <a:effectLst>
                  <a:outerShdw blurRad="50800" dist="38100" dir="10800000" algn="r" rotWithShape="0">
                    <a:prstClr val="black">
                      <a:alpha val="40000"/>
                    </a:prstClr>
                  </a:outerShdw>
                </a:effectLst>
              </a:rPr>
              <a:t>Study these notes before going into a job interview</a:t>
            </a:r>
          </a:p>
          <a:p>
            <a:r>
              <a:rPr lang="en-US" sz="2200" b="1" dirty="0">
                <a:ln>
                  <a:solidFill>
                    <a:schemeClr val="bg1"/>
                  </a:solidFill>
                </a:ln>
                <a:effectLst>
                  <a:outerShdw blurRad="50800" dist="38100" dir="10800000" algn="r" rotWithShape="0">
                    <a:prstClr val="black">
                      <a:alpha val="40000"/>
                    </a:prstClr>
                  </a:outerShdw>
                </a:effectLst>
              </a:rPr>
              <a:t>Try to find answers that will relate directly to your future job</a:t>
            </a:r>
          </a:p>
          <a:p>
            <a:r>
              <a:rPr lang="en-US" sz="2200" b="1" dirty="0">
                <a:ln>
                  <a:solidFill>
                    <a:schemeClr val="bg1"/>
                  </a:solidFill>
                </a:ln>
                <a:effectLst>
                  <a:outerShdw blurRad="50800" dist="38100" dir="10800000" algn="r" rotWithShape="0">
                    <a:prstClr val="black">
                      <a:alpha val="40000"/>
                    </a:prstClr>
                  </a:outerShdw>
                </a:effectLst>
              </a:rPr>
              <a:t>Ensure you think of situations that are easy to explain in brief sentences.  You can always go into more detail if they ask</a:t>
            </a:r>
          </a:p>
          <a:p>
            <a:r>
              <a:rPr lang="en-US" sz="2200" b="1" dirty="0">
                <a:ln>
                  <a:solidFill>
                    <a:schemeClr val="bg1"/>
                  </a:solidFill>
                </a:ln>
                <a:effectLst>
                  <a:outerShdw blurRad="50800" dist="38100" dir="10800000" algn="r" rotWithShape="0">
                    <a:prstClr val="black">
                      <a:alpha val="40000"/>
                    </a:prstClr>
                  </a:outerShdw>
                </a:effectLst>
              </a:rPr>
              <a:t>Be prepared to receive a question where you have no story ready.  If you need to, ask if you can think about it and come back to it.</a:t>
            </a:r>
          </a:p>
        </p:txBody>
      </p:sp>
      <p:sp>
        <p:nvSpPr>
          <p:cNvPr id="5" name="Star: 5 Points 4">
            <a:extLst>
              <a:ext uri="{FF2B5EF4-FFF2-40B4-BE49-F238E27FC236}">
                <a16:creationId xmlns:a16="http://schemas.microsoft.com/office/drawing/2014/main" id="{F43579DD-3601-A0F8-9AED-1B9BB129B6F9}"/>
              </a:ext>
            </a:extLst>
          </p:cNvPr>
          <p:cNvSpPr/>
          <p:nvPr/>
        </p:nvSpPr>
        <p:spPr>
          <a:xfrm rot="8614691">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5795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What Is the STAR Approach</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vert="horz" lIns="91440" tIns="45720" rIns="91440" bIns="45720" rtlCol="0">
            <a:normAutofit/>
          </a:bodyPr>
          <a:lstStyle/>
          <a:p>
            <a:r>
              <a:rPr lang="en-US" sz="2800" b="1" dirty="0">
                <a:ln>
                  <a:solidFill>
                    <a:schemeClr val="bg1"/>
                  </a:solidFill>
                </a:ln>
                <a:effectLst>
                  <a:outerShdw blurRad="50800" dist="38100" dir="10800000" algn="r" rotWithShape="0">
                    <a:prstClr val="black">
                      <a:alpha val="40000"/>
                    </a:prstClr>
                  </a:outerShdw>
                </a:effectLst>
              </a:rPr>
              <a:t>Used when answering behavioral interview questions</a:t>
            </a:r>
          </a:p>
          <a:p>
            <a:pPr lvl="1"/>
            <a:r>
              <a:rPr lang="en-US" sz="2400" b="1" dirty="0">
                <a:ln>
                  <a:solidFill>
                    <a:schemeClr val="bg1"/>
                  </a:solidFill>
                </a:ln>
                <a:effectLst>
                  <a:outerShdw blurRad="50800" dist="38100" dir="10800000" algn="r" rotWithShape="0">
                    <a:prstClr val="black">
                      <a:alpha val="40000"/>
                    </a:prstClr>
                  </a:outerShdw>
                </a:effectLst>
              </a:rPr>
              <a:t>Tell me about a…</a:t>
            </a:r>
          </a:p>
          <a:p>
            <a:pPr lvl="1"/>
            <a:r>
              <a:rPr lang="en-US" sz="2400" b="1" dirty="0">
                <a:ln>
                  <a:solidFill>
                    <a:schemeClr val="bg1"/>
                  </a:solidFill>
                </a:ln>
                <a:effectLst>
                  <a:outerShdw blurRad="50800" dist="38100" dir="10800000" algn="r" rotWithShape="0">
                    <a:prstClr val="black">
                      <a:alpha val="40000"/>
                    </a:prstClr>
                  </a:outerShdw>
                </a:effectLst>
              </a:rPr>
              <a:t>Describe a situation…</a:t>
            </a:r>
          </a:p>
          <a:p>
            <a:pPr lvl="1"/>
            <a:r>
              <a:rPr lang="en-US" sz="2400" b="1" dirty="0">
                <a:ln>
                  <a:solidFill>
                    <a:schemeClr val="bg1"/>
                  </a:solidFill>
                </a:ln>
                <a:effectLst>
                  <a:outerShdw blurRad="50800" dist="38100" dir="10800000" algn="r" rotWithShape="0">
                    <a:prstClr val="black">
                      <a:alpha val="40000"/>
                    </a:prstClr>
                  </a:outerShdw>
                </a:effectLst>
              </a:rPr>
              <a:t>Give me an example of…</a:t>
            </a:r>
          </a:p>
          <a:p>
            <a:pPr lvl="1"/>
            <a:r>
              <a:rPr lang="en-US" sz="2400" b="1" dirty="0">
                <a:ln>
                  <a:solidFill>
                    <a:schemeClr val="bg1"/>
                  </a:solidFill>
                </a:ln>
                <a:effectLst>
                  <a:outerShdw blurRad="50800" dist="38100" dir="10800000" algn="r" rotWithShape="0">
                    <a:prstClr val="black">
                      <a:alpha val="40000"/>
                    </a:prstClr>
                  </a:outerShdw>
                </a:effectLst>
              </a:rPr>
              <a:t>Have you ever…</a:t>
            </a:r>
          </a:p>
          <a:p>
            <a:r>
              <a:rPr lang="en-US" sz="2800" b="1" dirty="0">
                <a:ln>
                  <a:solidFill>
                    <a:schemeClr val="bg1"/>
                  </a:solidFill>
                </a:ln>
                <a:effectLst>
                  <a:outerShdw blurRad="50800" dist="38100" dir="10800000" algn="r" rotWithShape="0">
                    <a:prstClr val="black">
                      <a:alpha val="40000"/>
                    </a:prstClr>
                  </a:outerShdw>
                </a:effectLst>
              </a:rPr>
              <a:t>Stands for Situation, Task, Action and Result</a:t>
            </a:r>
          </a:p>
          <a:p>
            <a:r>
              <a:rPr lang="en-US" sz="2800" b="1" dirty="0">
                <a:ln>
                  <a:solidFill>
                    <a:schemeClr val="bg1"/>
                  </a:solidFill>
                </a:ln>
                <a:effectLst>
                  <a:outerShdw blurRad="50800" dist="38100" dir="10800000" algn="r" rotWithShape="0">
                    <a:prstClr val="black">
                      <a:alpha val="40000"/>
                    </a:prstClr>
                  </a:outerShdw>
                </a:effectLst>
              </a:rPr>
              <a:t>Uses your real-life examples</a:t>
            </a:r>
          </a:p>
        </p:txBody>
      </p:sp>
      <p:sp>
        <p:nvSpPr>
          <p:cNvPr id="18" name="Star: 5 Points 17">
            <a:extLst>
              <a:ext uri="{FF2B5EF4-FFF2-40B4-BE49-F238E27FC236}">
                <a16:creationId xmlns:a16="http://schemas.microsoft.com/office/drawing/2014/main" id="{0DBBDEAB-2903-8569-8D28-A0BA53484A1D}"/>
              </a:ext>
            </a:extLst>
          </p:cNvPr>
          <p:cNvSpPr/>
          <p:nvPr/>
        </p:nvSpPr>
        <p:spPr>
          <a:xfrm>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13304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pPr>
              <a:spcBef>
                <a:spcPts val="1000"/>
              </a:spcBef>
            </a:pPr>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Benefits to the STAR Approach</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vert="horz" lIns="91440" tIns="45720" rIns="91440" bIns="45720" rtlCol="0">
            <a:normAutofit/>
          </a:bodyPr>
          <a:lstStyle/>
          <a:p>
            <a:r>
              <a:rPr lang="en-US" sz="2800" b="1" dirty="0">
                <a:ln>
                  <a:solidFill>
                    <a:schemeClr val="bg1"/>
                  </a:solidFill>
                </a:ln>
                <a:effectLst>
                  <a:outerShdw blurRad="50800" dist="38100" dir="10800000" algn="r" rotWithShape="0">
                    <a:prstClr val="black">
                      <a:alpha val="40000"/>
                    </a:prstClr>
                  </a:outerShdw>
                </a:effectLst>
              </a:rPr>
              <a:t>Prepare answers ahead of time for many questions</a:t>
            </a:r>
          </a:p>
          <a:p>
            <a:endParaRPr lang="en-US" sz="2800" b="1" dirty="0">
              <a:ln>
                <a:solidFill>
                  <a:schemeClr val="bg1"/>
                </a:solidFill>
              </a:ln>
              <a:effectLst>
                <a:outerShdw blurRad="50800" dist="38100" dir="10800000" algn="r" rotWithShape="0">
                  <a:prstClr val="black">
                    <a:alpha val="40000"/>
                  </a:prstClr>
                </a:outerShdw>
              </a:effectLst>
            </a:endParaRPr>
          </a:p>
          <a:p>
            <a:r>
              <a:rPr lang="en-US" sz="2800" b="1" dirty="0">
                <a:ln>
                  <a:solidFill>
                    <a:schemeClr val="bg1"/>
                  </a:solidFill>
                </a:ln>
                <a:effectLst>
                  <a:outerShdw blurRad="50800" dist="38100" dir="10800000" algn="r" rotWithShape="0">
                    <a:prstClr val="black">
                      <a:alpha val="40000"/>
                    </a:prstClr>
                  </a:outerShdw>
                </a:effectLst>
              </a:rPr>
              <a:t>Provides concise answers that answer the question fully</a:t>
            </a:r>
          </a:p>
          <a:p>
            <a:endParaRPr lang="en-US" sz="2800" b="1" dirty="0">
              <a:ln>
                <a:solidFill>
                  <a:schemeClr val="bg1"/>
                </a:solidFill>
              </a:ln>
              <a:effectLst>
                <a:outerShdw blurRad="50800" dist="38100" dir="10800000" algn="r" rotWithShape="0">
                  <a:prstClr val="black">
                    <a:alpha val="40000"/>
                  </a:prstClr>
                </a:outerShdw>
              </a:effectLst>
            </a:endParaRPr>
          </a:p>
          <a:p>
            <a:r>
              <a:rPr lang="en-US" sz="2800" b="1" dirty="0">
                <a:ln>
                  <a:solidFill>
                    <a:schemeClr val="bg1"/>
                  </a:solidFill>
                </a:ln>
                <a:effectLst>
                  <a:outerShdw blurRad="50800" dist="38100" dir="10800000" algn="r" rotWithShape="0">
                    <a:prstClr val="black">
                      <a:alpha val="40000"/>
                    </a:prstClr>
                  </a:outerShdw>
                </a:effectLst>
              </a:rPr>
              <a:t>Shows how you provide value to an organization in situations you may find yourself</a:t>
            </a:r>
          </a:p>
          <a:p>
            <a:endParaRPr lang="en-US" sz="2800" b="1" dirty="0">
              <a:ln>
                <a:solidFill>
                  <a:schemeClr val="bg1"/>
                </a:solidFill>
              </a:ln>
              <a:effectLst>
                <a:outerShdw blurRad="50800" dist="38100" dir="10800000" algn="r" rotWithShape="0">
                  <a:prstClr val="black">
                    <a:alpha val="40000"/>
                  </a:prstClr>
                </a:outerShdw>
              </a:effectLst>
            </a:endParaRPr>
          </a:p>
        </p:txBody>
      </p:sp>
      <p:sp>
        <p:nvSpPr>
          <p:cNvPr id="5" name="Star: 5 Points 4">
            <a:extLst>
              <a:ext uri="{FF2B5EF4-FFF2-40B4-BE49-F238E27FC236}">
                <a16:creationId xmlns:a16="http://schemas.microsoft.com/office/drawing/2014/main" id="{BF58660B-091C-42EF-594C-1899655214DD}"/>
              </a:ext>
            </a:extLst>
          </p:cNvPr>
          <p:cNvSpPr/>
          <p:nvPr/>
        </p:nvSpPr>
        <p:spPr>
          <a:xfrm rot="13255606">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41150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mph" presetSubtype="0" fill="hold" grpId="0" nodeType="withEffect">
                                  <p:stCondLst>
                                    <p:cond delay="0"/>
                                  </p:stCondLst>
                                  <p:childTnLst>
                                    <p:animClr clrSpc="rgb" dir="cw">
                                      <p:cBhvr override="childStyle">
                                        <p:cTn id="6" dur="2500" fill="hold"/>
                                        <p:tgtEl>
                                          <p:spTgt spid="5"/>
                                        </p:tgtEl>
                                        <p:attrNameLst>
                                          <p:attrName>style.color</p:attrName>
                                        </p:attrNameLst>
                                      </p:cBhvr>
                                      <p:to>
                                        <a:schemeClr val="accent2"/>
                                      </p:to>
                                    </p:animClr>
                                    <p:animClr clrSpc="rgb" dir="cw">
                                      <p:cBhvr>
                                        <p:cTn id="7" dur="2500" fill="hold"/>
                                        <p:tgtEl>
                                          <p:spTgt spid="5"/>
                                        </p:tgtEl>
                                        <p:attrNameLst>
                                          <p:attrName>fillcolor</p:attrName>
                                        </p:attrNameLst>
                                      </p:cBhvr>
                                      <p:to>
                                        <a:schemeClr val="accent2"/>
                                      </p:to>
                                    </p:animClr>
                                    <p:set>
                                      <p:cBhvr>
                                        <p:cTn id="8" dur="2500" fill="hold"/>
                                        <p:tgtEl>
                                          <p:spTgt spid="5"/>
                                        </p:tgtEl>
                                        <p:attrNameLst>
                                          <p:attrName>fill.type</p:attrName>
                                        </p:attrNameLst>
                                      </p:cBhvr>
                                      <p:to>
                                        <p:strVal val="solid"/>
                                      </p:to>
                                    </p:set>
                                    <p:set>
                                      <p:cBhvr>
                                        <p:cTn id="9" dur="2500" fill="hold"/>
                                        <p:tgtEl>
                                          <p:spTgt spid="5"/>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6" presetClass="emph" presetSubtype="0" fill="hold" grpId="1" nodeType="clickEffect">
                                  <p:stCondLst>
                                    <p:cond delay="0"/>
                                  </p:stCondLst>
                                  <p:childTnLst>
                                    <p:animScale>
                                      <p:cBhvr>
                                        <p:cTn id="13"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4A08A-A353-D4D0-BD2A-EAD548885B69}"/>
              </a:ext>
            </a:extLst>
          </p:cNvPr>
          <p:cNvSpPr>
            <a:spLocks noGrp="1"/>
          </p:cNvSpPr>
          <p:nvPr>
            <p:ph type="title"/>
          </p:nvPr>
        </p:nvSpPr>
        <p:spPr/>
        <p:txBody>
          <a:bodyPr/>
          <a:lstStyle/>
          <a:p>
            <a:r>
              <a:rPr lang="en-US" dirty="0"/>
              <a:t>Now Used Systematically</a:t>
            </a:r>
          </a:p>
        </p:txBody>
      </p:sp>
      <p:sp>
        <p:nvSpPr>
          <p:cNvPr id="3" name="Content Placeholder 2">
            <a:extLst>
              <a:ext uri="{FF2B5EF4-FFF2-40B4-BE49-F238E27FC236}">
                <a16:creationId xmlns:a16="http://schemas.microsoft.com/office/drawing/2014/main" id="{88A63DCA-BC8D-A456-05BB-1BF1A640B564}"/>
              </a:ext>
            </a:extLst>
          </p:cNvPr>
          <p:cNvSpPr>
            <a:spLocks noGrp="1"/>
          </p:cNvSpPr>
          <p:nvPr>
            <p:ph idx="1"/>
          </p:nvPr>
        </p:nvSpPr>
        <p:spPr/>
        <p:txBody>
          <a:bodyPr vert="horz" lIns="91440" tIns="45720" rIns="91440" bIns="45720" rtlCol="0">
            <a:normAutofit fontScale="85000" lnSpcReduction="10000"/>
          </a:bodyPr>
          <a:lstStyle/>
          <a:p>
            <a:r>
              <a:rPr lang="en-US" sz="2800" b="1" dirty="0">
                <a:ln>
                  <a:solidFill>
                    <a:schemeClr val="bg1"/>
                  </a:solidFill>
                </a:ln>
                <a:effectLst>
                  <a:outerShdw blurRad="50800" dist="38100" dir="10800000" algn="r" rotWithShape="0">
                    <a:prstClr val="black">
                      <a:alpha val="40000"/>
                    </a:prstClr>
                  </a:outerShdw>
                </a:effectLst>
              </a:rPr>
              <a:t>Hiring teams are more often making behaviorally structured interviewing a formal part of the selection process</a:t>
            </a:r>
          </a:p>
          <a:p>
            <a:r>
              <a:rPr lang="en-US" sz="2800" b="1" dirty="0">
                <a:ln>
                  <a:solidFill>
                    <a:schemeClr val="bg1"/>
                  </a:solidFill>
                </a:ln>
                <a:effectLst>
                  <a:outerShdw blurRad="50800" dist="38100" dir="10800000" algn="r" rotWithShape="0">
                    <a:prstClr val="black">
                      <a:alpha val="40000"/>
                    </a:prstClr>
                  </a:outerShdw>
                </a:effectLst>
              </a:rPr>
              <a:t>Designing interview guides that map to job-relevant competencies</a:t>
            </a:r>
          </a:p>
          <a:p>
            <a:r>
              <a:rPr lang="en-US" sz="2800" b="1" dirty="0">
                <a:ln>
                  <a:solidFill>
                    <a:schemeClr val="bg1"/>
                  </a:solidFill>
                </a:ln>
                <a:effectLst>
                  <a:outerShdw blurRad="50800" dist="38100" dir="10800000" algn="r" rotWithShape="0">
                    <a:prstClr val="black">
                      <a:alpha val="40000"/>
                    </a:prstClr>
                  </a:outerShdw>
                </a:effectLst>
              </a:rPr>
              <a:t>Having scoring rubrics tied to behavioral examples</a:t>
            </a:r>
          </a:p>
          <a:p>
            <a:r>
              <a:rPr lang="en-US" sz="2800" b="1" dirty="0">
                <a:ln>
                  <a:solidFill>
                    <a:schemeClr val="bg1"/>
                  </a:solidFill>
                </a:ln>
                <a:effectLst>
                  <a:outerShdw blurRad="50800" dist="38100" dir="10800000" algn="r" rotWithShape="0">
                    <a:prstClr val="black">
                      <a:alpha val="40000"/>
                    </a:prstClr>
                  </a:outerShdw>
                </a:effectLst>
              </a:rPr>
              <a:t>Panel interviews will coordinate STAR questions so responses are comparable across candidates</a:t>
            </a:r>
          </a:p>
          <a:p>
            <a:r>
              <a:rPr lang="en-US" sz="2800" b="1" dirty="0">
                <a:ln>
                  <a:solidFill>
                    <a:schemeClr val="bg1"/>
                  </a:solidFill>
                </a:ln>
                <a:effectLst>
                  <a:outerShdw blurRad="50800" dist="38100" dir="10800000" algn="r" rotWithShape="0">
                    <a:prstClr val="black">
                      <a:alpha val="40000"/>
                    </a:prstClr>
                  </a:outerShdw>
                </a:effectLst>
              </a:rPr>
              <a:t>Referenced in the context of promoting fair, equitable hiring and, by focusing on concrete behaviors and outcomes, reduces interviewer bias</a:t>
            </a:r>
          </a:p>
        </p:txBody>
      </p:sp>
      <p:sp>
        <p:nvSpPr>
          <p:cNvPr id="5" name="Star: 5 Points 4">
            <a:extLst>
              <a:ext uri="{FF2B5EF4-FFF2-40B4-BE49-F238E27FC236}">
                <a16:creationId xmlns:a16="http://schemas.microsoft.com/office/drawing/2014/main" id="{8B691233-A3BF-D2DB-69AC-430B82231A64}"/>
              </a:ext>
            </a:extLst>
          </p:cNvPr>
          <p:cNvSpPr/>
          <p:nvPr/>
        </p:nvSpPr>
        <p:spPr>
          <a:xfrm rot="13255606">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106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pPr>
              <a:spcBef>
                <a:spcPts val="1000"/>
              </a:spcBef>
            </a:pPr>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Question you will answer</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vert="horz" lIns="91440" tIns="45720" rIns="91440" bIns="45720" rtlCol="0">
            <a:normAutofit fontScale="92500"/>
          </a:bodyPr>
          <a:lstStyle/>
          <a:p>
            <a:r>
              <a:rPr lang="en-US" sz="2800" b="1" dirty="0">
                <a:ln>
                  <a:solidFill>
                    <a:schemeClr val="bg1"/>
                  </a:solidFill>
                </a:ln>
                <a:effectLst>
                  <a:outerShdw blurRad="50800" dist="38100" dir="10800000" algn="r" rotWithShape="0">
                    <a:prstClr val="black">
                      <a:alpha val="40000"/>
                    </a:prstClr>
                  </a:outerShdw>
                </a:effectLst>
              </a:rPr>
              <a:t>Usually will describe a situation you may encounter, and will ask how you handled a similar situation in the past</a:t>
            </a:r>
          </a:p>
          <a:p>
            <a:endParaRPr lang="en-US" sz="2800" b="1" dirty="0">
              <a:ln>
                <a:solidFill>
                  <a:schemeClr val="bg1"/>
                </a:solidFill>
              </a:ln>
              <a:effectLst>
                <a:outerShdw blurRad="50800" dist="38100" dir="10800000" algn="r" rotWithShape="0">
                  <a:prstClr val="black">
                    <a:alpha val="40000"/>
                  </a:prstClr>
                </a:outerShdw>
              </a:effectLst>
            </a:endParaRPr>
          </a:p>
          <a:p>
            <a:r>
              <a:rPr lang="en-US" sz="2800" b="1" dirty="0">
                <a:ln>
                  <a:solidFill>
                    <a:schemeClr val="bg1"/>
                  </a:solidFill>
                </a:ln>
                <a:effectLst>
                  <a:outerShdw blurRad="50800" dist="38100" dir="10800000" algn="r" rotWithShape="0">
                    <a:prstClr val="black">
                      <a:alpha val="40000"/>
                    </a:prstClr>
                  </a:outerShdw>
                </a:effectLst>
              </a:rPr>
              <a:t>Example:  Assume you are interviewing for a position as a fast-food manager.  The interviewer may ask “Customers sometimes have conflicts with other customers.  Tell me about a time when two customers began arguing with each other and how you de-escalated the situation.”</a:t>
            </a:r>
          </a:p>
        </p:txBody>
      </p:sp>
      <p:sp>
        <p:nvSpPr>
          <p:cNvPr id="5" name="Star: 5 Points 4">
            <a:extLst>
              <a:ext uri="{FF2B5EF4-FFF2-40B4-BE49-F238E27FC236}">
                <a16:creationId xmlns:a16="http://schemas.microsoft.com/office/drawing/2014/main" id="{B6BC40C8-7D0A-C3DA-E97A-CF24AFF59E70}"/>
              </a:ext>
            </a:extLst>
          </p:cNvPr>
          <p:cNvSpPr/>
          <p:nvPr/>
        </p:nvSpPr>
        <p:spPr>
          <a:xfrm>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29370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par>
                                <p:cTn id="7" presetID="24" presetClass="emph" presetSubtype="0" fill="hold" grpId="1" nodeType="withEffect">
                                  <p:stCondLst>
                                    <p:cond delay="0"/>
                                  </p:stCondLst>
                                  <p:childTnLst>
                                    <p:animClr clrSpc="hsl" dir="cw">
                                      <p:cBhvr override="childStyle">
                                        <p:cTn id="8" dur="2000" fill="hold"/>
                                        <p:tgtEl>
                                          <p:spTgt spid="5"/>
                                        </p:tgtEl>
                                        <p:attrNameLst>
                                          <p:attrName>style.color</p:attrName>
                                        </p:attrNameLst>
                                      </p:cBhvr>
                                      <p:by>
                                        <p:hsl h="0" s="-12549" l="-25098"/>
                                      </p:by>
                                    </p:animClr>
                                    <p:animClr clrSpc="hsl" dir="cw">
                                      <p:cBhvr>
                                        <p:cTn id="9" dur="2000" fill="hold"/>
                                        <p:tgtEl>
                                          <p:spTgt spid="5"/>
                                        </p:tgtEl>
                                        <p:attrNameLst>
                                          <p:attrName>fillcolor</p:attrName>
                                        </p:attrNameLst>
                                      </p:cBhvr>
                                      <p:by>
                                        <p:hsl h="0" s="-12549" l="-25098"/>
                                      </p:by>
                                    </p:animClr>
                                    <p:animClr clrSpc="hsl" dir="cw">
                                      <p:cBhvr>
                                        <p:cTn id="10" dur="2000" fill="hold"/>
                                        <p:tgtEl>
                                          <p:spTgt spid="5"/>
                                        </p:tgtEl>
                                        <p:attrNameLst>
                                          <p:attrName>stroke.color</p:attrName>
                                        </p:attrNameLst>
                                      </p:cBhvr>
                                      <p:by>
                                        <p:hsl h="0" s="-12549" l="-25098"/>
                                      </p:by>
                                    </p:animClr>
                                    <p:set>
                                      <p:cBhvr>
                                        <p:cTn id="11" dur="20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pPr>
              <a:spcBef>
                <a:spcPts val="1000"/>
              </a:spcBef>
            </a:pPr>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Situation (15%)</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vert="horz" lIns="91440" tIns="45720" rIns="91440" bIns="45720" rtlCol="0">
            <a:normAutofit fontScale="85000" lnSpcReduction="20000"/>
          </a:bodyPr>
          <a:lstStyle/>
          <a:p>
            <a:r>
              <a:rPr lang="en-US" sz="2800" b="1" dirty="0">
                <a:ln>
                  <a:solidFill>
                    <a:schemeClr val="bg1"/>
                  </a:solidFill>
                </a:ln>
                <a:effectLst>
                  <a:outerShdw blurRad="50800" dist="38100" dir="10800000" algn="r" rotWithShape="0">
                    <a:prstClr val="black">
                      <a:alpha val="40000"/>
                    </a:prstClr>
                  </a:outerShdw>
                </a:effectLst>
              </a:rPr>
              <a:t>Look for something in your past relevant to the position you want to fill and the question they are asking</a:t>
            </a:r>
          </a:p>
          <a:p>
            <a:r>
              <a:rPr lang="en-US" sz="2800" b="1" dirty="0">
                <a:ln>
                  <a:solidFill>
                    <a:schemeClr val="bg1"/>
                  </a:solidFill>
                </a:ln>
                <a:effectLst>
                  <a:outerShdw blurRad="50800" dist="38100" dir="10800000" algn="r" rotWithShape="0">
                    <a:prstClr val="black">
                      <a:alpha val="40000"/>
                    </a:prstClr>
                  </a:outerShdw>
                </a:effectLst>
              </a:rPr>
              <a:t>Explain what position you were in during the situation</a:t>
            </a:r>
          </a:p>
          <a:p>
            <a:r>
              <a:rPr lang="en-US" sz="2800" b="1" dirty="0">
                <a:ln>
                  <a:solidFill>
                    <a:schemeClr val="bg1"/>
                  </a:solidFill>
                </a:ln>
                <a:effectLst>
                  <a:outerShdw blurRad="50800" dist="38100" dir="10800000" algn="r" rotWithShape="0">
                    <a:prstClr val="black">
                      <a:alpha val="40000"/>
                    </a:prstClr>
                  </a:outerShdw>
                </a:effectLst>
              </a:rPr>
              <a:t>Provide a brief description of the setting and the problem at hand</a:t>
            </a:r>
          </a:p>
          <a:p>
            <a:r>
              <a:rPr lang="en-US" sz="2800" b="1" dirty="0">
                <a:ln>
                  <a:solidFill>
                    <a:schemeClr val="bg1"/>
                  </a:solidFill>
                </a:ln>
                <a:effectLst>
                  <a:outerShdw blurRad="50800" dist="38100" dir="10800000" algn="r" rotWithShape="0">
                    <a:prstClr val="black">
                      <a:alpha val="40000"/>
                    </a:prstClr>
                  </a:outerShdw>
                </a:effectLst>
              </a:rPr>
              <a:t>Example:  “I was the only cashier at McDonalds one day when two customers came in at the same time. I realized that one was a regular customer who usually has a large to-go order, and one was a police officer in uniform. The other cashier was in the back cleaning the ice-cream machine as it was usually slow.  The customers were arguing over who should be served first.”</a:t>
            </a:r>
          </a:p>
          <a:p>
            <a:endParaRPr lang="en-US" sz="2800" b="1" dirty="0">
              <a:ln>
                <a:solidFill>
                  <a:schemeClr val="bg1"/>
                </a:solidFill>
              </a:ln>
              <a:effectLst>
                <a:outerShdw blurRad="50800" dist="38100" dir="10800000" algn="r" rotWithShape="0">
                  <a:prstClr val="black">
                    <a:alpha val="40000"/>
                  </a:prstClr>
                </a:outerShdw>
              </a:effectLst>
            </a:endParaRPr>
          </a:p>
        </p:txBody>
      </p:sp>
      <p:sp>
        <p:nvSpPr>
          <p:cNvPr id="5" name="Star: 5 Points 4">
            <a:extLst>
              <a:ext uri="{FF2B5EF4-FFF2-40B4-BE49-F238E27FC236}">
                <a16:creationId xmlns:a16="http://schemas.microsoft.com/office/drawing/2014/main" id="{E5F47052-084F-090A-B70F-CE5C051EFD4B}"/>
              </a:ext>
            </a:extLst>
          </p:cNvPr>
          <p:cNvSpPr/>
          <p:nvPr/>
        </p:nvSpPr>
        <p:spPr>
          <a:xfrm rot="8557248">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336071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2100" tmFilter="0, 0; .2, .5; .8, .5; 1, 0"/>
                                        <p:tgtEl>
                                          <p:spTgt spid="5"/>
                                        </p:tgtEl>
                                      </p:cBhvr>
                                    </p:animEffect>
                                    <p:animScale>
                                      <p:cBhvr>
                                        <p:cTn id="7" dur="10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pPr>
              <a:spcBef>
                <a:spcPts val="1000"/>
              </a:spcBef>
            </a:pPr>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Task (10%)</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a:lstStyle/>
          <a:p>
            <a:r>
              <a:rPr lang="en-US" b="1" dirty="0">
                <a:ln>
                  <a:solidFill>
                    <a:schemeClr val="bg1"/>
                  </a:solidFill>
                </a:ln>
                <a:effectLst>
                  <a:outerShdw blurRad="50800" dist="38100" dir="10800000" algn="r" rotWithShape="0">
                    <a:prstClr val="black">
                      <a:alpha val="40000"/>
                    </a:prstClr>
                  </a:outerShdw>
                </a:effectLst>
              </a:rPr>
              <a:t>Describe what your role in this situation was.  This goes into more detail about your position</a:t>
            </a:r>
          </a:p>
          <a:p>
            <a:r>
              <a:rPr lang="en-US" b="1" dirty="0">
                <a:ln>
                  <a:solidFill>
                    <a:schemeClr val="bg1"/>
                  </a:solidFill>
                </a:ln>
                <a:effectLst>
                  <a:outerShdw blurRad="50800" dist="38100" dir="10800000" algn="r" rotWithShape="0">
                    <a:prstClr val="black">
                      <a:alpha val="40000"/>
                    </a:prstClr>
                  </a:outerShdw>
                </a:effectLst>
              </a:rPr>
              <a:t>Explain your level of responsibility</a:t>
            </a:r>
          </a:p>
          <a:p>
            <a:r>
              <a:rPr lang="en-US" b="1" dirty="0">
                <a:ln>
                  <a:solidFill>
                    <a:schemeClr val="bg1"/>
                  </a:solidFill>
                </a:ln>
                <a:effectLst>
                  <a:outerShdw blurRad="50800" dist="38100" dir="10800000" algn="r" rotWithShape="0">
                    <a:prstClr val="black">
                      <a:alpha val="40000"/>
                    </a:prstClr>
                  </a:outerShdw>
                </a:effectLst>
              </a:rPr>
              <a:t>Tell what your final goal was</a:t>
            </a:r>
          </a:p>
          <a:p>
            <a:r>
              <a:rPr lang="en-US" b="1" dirty="0">
                <a:ln>
                  <a:solidFill>
                    <a:schemeClr val="bg1"/>
                  </a:solidFill>
                </a:ln>
                <a:effectLst>
                  <a:outerShdw blurRad="50800" dist="38100" dir="10800000" algn="r" rotWithShape="0">
                    <a:prstClr val="black">
                      <a:alpha val="40000"/>
                    </a:prstClr>
                  </a:outerShdw>
                </a:effectLst>
              </a:rPr>
              <a:t>Example:  “Since we don’t want to upset the police or our regular customers, it was my responsibility to ensure both customers needs were met while preventing an all out battle between these customers.  My goal was to get them both service as quickly as possible.”</a:t>
            </a:r>
          </a:p>
        </p:txBody>
      </p:sp>
      <p:sp>
        <p:nvSpPr>
          <p:cNvPr id="5" name="Star: 5 Points 4">
            <a:extLst>
              <a:ext uri="{FF2B5EF4-FFF2-40B4-BE49-F238E27FC236}">
                <a16:creationId xmlns:a16="http://schemas.microsoft.com/office/drawing/2014/main" id="{A3499299-A6F0-45BC-7B02-CD55DEDF3D4C}"/>
              </a:ext>
            </a:extLst>
          </p:cNvPr>
          <p:cNvSpPr/>
          <p:nvPr/>
        </p:nvSpPr>
        <p:spPr>
          <a:xfrm>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29782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5"/>
                                        </p:tgtEl>
                                        <p:attrNameLst>
                                          <p:attrName>stroke.color</p:attrName>
                                        </p:attrNameLst>
                                      </p:cBhvr>
                                      <p:to>
                                        <a:schemeClr val="accent2"/>
                                      </p:to>
                                    </p:animClr>
                                    <p:set>
                                      <p:cBhvr>
                                        <p:cTn id="7" dur="2000" fill="hold"/>
                                        <p:tgtEl>
                                          <p:spTgt spid="5"/>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21" presetClass="emph" presetSubtype="0" fill="hold" grpId="0" nodeType="clickEffect">
                                  <p:stCondLst>
                                    <p:cond delay="0"/>
                                  </p:stCondLst>
                                  <p:childTnLst>
                                    <p:animClr clrSpc="hsl" dir="cw">
                                      <p:cBhvr override="childStyle">
                                        <p:cTn id="11" dur="2000" fill="hold"/>
                                        <p:tgtEl>
                                          <p:spTgt spid="5"/>
                                        </p:tgtEl>
                                        <p:attrNameLst>
                                          <p:attrName>style.color</p:attrName>
                                        </p:attrNameLst>
                                      </p:cBhvr>
                                      <p:by>
                                        <p:hsl h="7200000" s="0" l="0"/>
                                      </p:by>
                                    </p:animClr>
                                    <p:animClr clrSpc="hsl" dir="cw">
                                      <p:cBhvr>
                                        <p:cTn id="12" dur="2000" fill="hold"/>
                                        <p:tgtEl>
                                          <p:spTgt spid="5"/>
                                        </p:tgtEl>
                                        <p:attrNameLst>
                                          <p:attrName>fillcolor</p:attrName>
                                        </p:attrNameLst>
                                      </p:cBhvr>
                                      <p:by>
                                        <p:hsl h="7200000" s="0" l="0"/>
                                      </p:by>
                                    </p:animClr>
                                    <p:animClr clrSpc="hsl" dir="cw">
                                      <p:cBhvr>
                                        <p:cTn id="13" dur="2000" fill="hold"/>
                                        <p:tgtEl>
                                          <p:spTgt spid="5"/>
                                        </p:tgtEl>
                                        <p:attrNameLst>
                                          <p:attrName>stroke.color</p:attrName>
                                        </p:attrNameLst>
                                      </p:cBhvr>
                                      <p:by>
                                        <p:hsl h="7200000" s="0" l="0"/>
                                      </p:by>
                                    </p:animClr>
                                    <p:set>
                                      <p:cBhvr>
                                        <p:cTn id="14" dur="20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Actions (50%)</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a:normAutofit fontScale="92500" lnSpcReduction="20000"/>
          </a:bodyPr>
          <a:lstStyle/>
          <a:p>
            <a:r>
              <a:rPr lang="en-US" b="1" dirty="0">
                <a:ln>
                  <a:solidFill>
                    <a:schemeClr val="bg1"/>
                  </a:solidFill>
                </a:ln>
                <a:effectLst>
                  <a:outerShdw blurRad="50800" dist="38100" dir="10800000" algn="r" rotWithShape="0">
                    <a:prstClr val="black">
                      <a:alpha val="40000"/>
                    </a:prstClr>
                  </a:outerShdw>
                </a:effectLst>
              </a:rPr>
              <a:t>Describe how you addressed the situation and what steps you took to overcome the challenge</a:t>
            </a:r>
          </a:p>
          <a:p>
            <a:r>
              <a:rPr lang="en-US" b="1" dirty="0">
                <a:ln>
                  <a:solidFill>
                    <a:schemeClr val="bg1"/>
                  </a:solidFill>
                </a:ln>
                <a:effectLst>
                  <a:outerShdw blurRad="50800" dist="38100" dir="10800000" algn="r" rotWithShape="0">
                    <a:prstClr val="black">
                      <a:alpha val="40000"/>
                    </a:prstClr>
                  </a:outerShdw>
                </a:effectLst>
              </a:rPr>
              <a:t>Shows how you added value to the situation and made logical decisions</a:t>
            </a:r>
          </a:p>
          <a:p>
            <a:r>
              <a:rPr lang="en-US" b="1" dirty="0">
                <a:ln>
                  <a:solidFill>
                    <a:schemeClr val="bg1"/>
                  </a:solidFill>
                </a:ln>
                <a:effectLst>
                  <a:outerShdw blurRad="50800" dist="38100" dir="10800000" algn="r" rotWithShape="0">
                    <a:prstClr val="black">
                      <a:alpha val="40000"/>
                    </a:prstClr>
                  </a:outerShdw>
                </a:effectLst>
              </a:rPr>
              <a:t>Example:  “First, I asked my fellow cashier to come forward when he had a chance.  I then asked the officer if he had a large order, which he said “No”.  I explained to the regular customer that I wanted to get the officer back on patrol quickly, and that my fellow cashier would be right up to help her.  When I was done with the officer’s order, I proceeded to fill the regular customers order while she was still at the register paying for her purchase.” </a:t>
            </a:r>
          </a:p>
          <a:p>
            <a:r>
              <a:rPr lang="en-US" b="1" dirty="0">
                <a:ln>
                  <a:solidFill>
                    <a:schemeClr val="bg1"/>
                  </a:solidFill>
                </a:ln>
                <a:effectLst>
                  <a:outerShdw blurRad="50800" dist="38100" dir="10800000" algn="r" rotWithShape="0">
                    <a:prstClr val="black">
                      <a:alpha val="40000"/>
                    </a:prstClr>
                  </a:outerShdw>
                </a:effectLst>
              </a:rPr>
              <a:t>The “Action” part should generally be the longest, since that’s what shows real behavior/initiative</a:t>
            </a:r>
          </a:p>
        </p:txBody>
      </p:sp>
      <p:sp>
        <p:nvSpPr>
          <p:cNvPr id="5" name="Star: 5 Points 4">
            <a:extLst>
              <a:ext uri="{FF2B5EF4-FFF2-40B4-BE49-F238E27FC236}">
                <a16:creationId xmlns:a16="http://schemas.microsoft.com/office/drawing/2014/main" id="{71F115D0-AF2F-DF48-FAE7-B49566472EFD}"/>
              </a:ext>
            </a:extLst>
          </p:cNvPr>
          <p:cNvSpPr/>
          <p:nvPr/>
        </p:nvSpPr>
        <p:spPr>
          <a:xfrm rot="13023266">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4696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F0CC-AA7C-4F88-BB60-3B5D1BF06519}"/>
              </a:ext>
            </a:extLst>
          </p:cNvPr>
          <p:cNvSpPr>
            <a:spLocks noGrp="1"/>
          </p:cNvSpPr>
          <p:nvPr>
            <p:ph type="title"/>
          </p:nvPr>
        </p:nvSpPr>
        <p:spPr/>
        <p:txBody>
          <a:bodyPr>
            <a:normAutofit/>
          </a:bodyPr>
          <a:lstStyle/>
          <a:p>
            <a:r>
              <a:rPr lang="en-US" sz="4000" b="1" dirty="0">
                <a:ln>
                  <a:solidFill>
                    <a:schemeClr val="bg1"/>
                  </a:solidFill>
                </a:ln>
                <a:effectLst>
                  <a:outerShdw blurRad="50800" dist="38100" dir="10800000" algn="r" rotWithShape="0">
                    <a:prstClr val="black">
                      <a:alpha val="40000"/>
                    </a:prstClr>
                  </a:outerShdw>
                </a:effectLst>
                <a:latin typeface="+mn-lt"/>
                <a:ea typeface="+mn-ea"/>
                <a:cs typeface="+mn-cs"/>
              </a:rPr>
              <a:t>Results (25%)</a:t>
            </a:r>
          </a:p>
        </p:txBody>
      </p:sp>
      <p:sp>
        <p:nvSpPr>
          <p:cNvPr id="3" name="Content Placeholder 2">
            <a:extLst>
              <a:ext uri="{FF2B5EF4-FFF2-40B4-BE49-F238E27FC236}">
                <a16:creationId xmlns:a16="http://schemas.microsoft.com/office/drawing/2014/main" id="{0DBE8E7E-1794-4F9F-BB5A-1889D7506296}"/>
              </a:ext>
            </a:extLst>
          </p:cNvPr>
          <p:cNvSpPr>
            <a:spLocks noGrp="1"/>
          </p:cNvSpPr>
          <p:nvPr>
            <p:ph idx="1"/>
          </p:nvPr>
        </p:nvSpPr>
        <p:spPr/>
        <p:txBody>
          <a:bodyPr>
            <a:normAutofit/>
          </a:bodyPr>
          <a:lstStyle/>
          <a:p>
            <a:pPr>
              <a:lnSpc>
                <a:spcPct val="80000"/>
              </a:lnSpc>
            </a:pPr>
            <a:r>
              <a:rPr lang="en-US" sz="2200" b="1" dirty="0">
                <a:ln>
                  <a:solidFill>
                    <a:schemeClr val="bg1"/>
                  </a:solidFill>
                </a:ln>
                <a:effectLst>
                  <a:outerShdw blurRad="50800" dist="38100" dir="10800000" algn="r" rotWithShape="0">
                    <a:prstClr val="black">
                      <a:alpha val="40000"/>
                    </a:prstClr>
                  </a:outerShdw>
                </a:effectLst>
              </a:rPr>
              <a:t>State what the outcome was</a:t>
            </a:r>
          </a:p>
          <a:p>
            <a:pPr>
              <a:lnSpc>
                <a:spcPct val="80000"/>
              </a:lnSpc>
            </a:pPr>
            <a:r>
              <a:rPr lang="en-US" sz="2200" b="1" dirty="0">
                <a:ln>
                  <a:solidFill>
                    <a:schemeClr val="bg1"/>
                  </a:solidFill>
                </a:ln>
                <a:effectLst>
                  <a:outerShdw blurRad="50800" dist="38100" dir="10800000" algn="r" rotWithShape="0">
                    <a:prstClr val="black">
                      <a:alpha val="40000"/>
                    </a:prstClr>
                  </a:outerShdw>
                </a:effectLst>
              </a:rPr>
              <a:t>Include quantifiable achievements</a:t>
            </a:r>
          </a:p>
          <a:p>
            <a:pPr>
              <a:lnSpc>
                <a:spcPct val="80000"/>
              </a:lnSpc>
            </a:pPr>
            <a:r>
              <a:rPr lang="en-US" sz="2200" b="1" dirty="0">
                <a:ln>
                  <a:solidFill>
                    <a:schemeClr val="bg1"/>
                  </a:solidFill>
                </a:ln>
                <a:effectLst>
                  <a:outerShdw blurRad="50800" dist="38100" dir="10800000" algn="r" rotWithShape="0">
                    <a:prstClr val="black">
                      <a:alpha val="40000"/>
                    </a:prstClr>
                  </a:outerShdw>
                </a:effectLst>
              </a:rPr>
              <a:t>Explain the direct results of your efforts to the situation</a:t>
            </a:r>
          </a:p>
          <a:p>
            <a:pPr>
              <a:lnSpc>
                <a:spcPct val="80000"/>
              </a:lnSpc>
            </a:pPr>
            <a:r>
              <a:rPr lang="en-US" sz="2200" b="1" dirty="0">
                <a:ln>
                  <a:solidFill>
                    <a:schemeClr val="bg1"/>
                  </a:solidFill>
                </a:ln>
                <a:effectLst>
                  <a:outerShdw blurRad="50800" dist="38100" dir="10800000" algn="r" rotWithShape="0">
                    <a:prstClr val="black">
                      <a:alpha val="40000"/>
                    </a:prstClr>
                  </a:outerShdw>
                </a:effectLst>
              </a:rPr>
              <a:t>Example:  “Both customers left within three minutes of entering the restaurant.  My manager even received a “Thank You” email from the local police department and gave me a small appreciation bonus as a result.  The other cashier, who was new, thanked me for teaching him how to stop a problem before it starts.”</a:t>
            </a:r>
          </a:p>
          <a:p>
            <a:pPr>
              <a:lnSpc>
                <a:spcPct val="80000"/>
              </a:lnSpc>
            </a:pPr>
            <a:r>
              <a:rPr lang="en-US" sz="2200" b="1" dirty="0">
                <a:ln>
                  <a:solidFill>
                    <a:schemeClr val="bg1"/>
                  </a:solidFill>
                </a:ln>
                <a:effectLst>
                  <a:outerShdw blurRad="50800" dist="38100" dir="10800000" algn="r" rotWithShape="0">
                    <a:prstClr val="black">
                      <a:alpha val="40000"/>
                    </a:prstClr>
                  </a:outerShdw>
                </a:effectLst>
              </a:rPr>
              <a:t>Consider including a reflection or takeaway: what was learned, how you might do things differently, or how the experience transfers to the new role</a:t>
            </a:r>
          </a:p>
        </p:txBody>
      </p:sp>
      <p:sp>
        <p:nvSpPr>
          <p:cNvPr id="5" name="Star: 5 Points 4">
            <a:extLst>
              <a:ext uri="{FF2B5EF4-FFF2-40B4-BE49-F238E27FC236}">
                <a16:creationId xmlns:a16="http://schemas.microsoft.com/office/drawing/2014/main" id="{A315B3CF-556F-64DF-4A6E-600FEEAA41AA}"/>
              </a:ext>
            </a:extLst>
          </p:cNvPr>
          <p:cNvSpPr/>
          <p:nvPr/>
        </p:nvSpPr>
        <p:spPr>
          <a:xfrm>
            <a:off x="10881741" y="753228"/>
            <a:ext cx="914400" cy="914400"/>
          </a:xfrm>
          <a:prstGeom prst="star5">
            <a:avLst/>
          </a:prstGeom>
          <a:gradFill flip="none" rotWithShape="1">
            <a:gsLst>
              <a:gs pos="0">
                <a:srgbClr val="FFC000"/>
              </a:gs>
              <a:gs pos="64000">
                <a:srgbClr val="C9D719">
                  <a:alpha val="74000"/>
                  <a:lumMod val="67000"/>
                  <a:lumOff val="33000"/>
                </a:srgbClr>
              </a:gs>
              <a:gs pos="100000">
                <a:srgbClr val="FFFF00"/>
              </a:gs>
            </a:gsLst>
            <a:path path="circle">
              <a:fillToRect l="50000" t="50000" r="50000" b="50000"/>
            </a:path>
            <a:tileRect/>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73729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Override1.xml><?xml version="1.0" encoding="utf-8"?>
<a:themeOverride xmlns:a="http://schemas.openxmlformats.org/drawingml/2006/main">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themeOverride>
</file>

<file path=ppt/theme/themeOverride2.xml><?xml version="1.0" encoding="utf-8"?>
<a:themeOverride xmlns:a="http://schemas.openxmlformats.org/drawingml/2006/main">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themeOverride>
</file>

<file path=ppt/theme/themeOverride3.xml><?xml version="1.0" encoding="utf-8"?>
<a:themeOverride xmlns:a="http://schemas.openxmlformats.org/drawingml/2006/main">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themeOverride>
</file>

<file path=ppt/theme/themeOverride4.xml><?xml version="1.0" encoding="utf-8"?>
<a:themeOverride xmlns:a="http://schemas.openxmlformats.org/drawingml/2006/main">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themeOverride>
</file>

<file path=ppt/theme/themeOverride5.xml><?xml version="1.0" encoding="utf-8"?>
<a:themeOverride xmlns:a="http://schemas.openxmlformats.org/drawingml/2006/main">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0E246BD23B57488320EBD21EA40E0B" ma:contentTypeVersion="13" ma:contentTypeDescription="Create a new document." ma:contentTypeScope="" ma:versionID="a55562bf7658b3eedd094e433d77da47">
  <xsd:schema xmlns:xsd="http://www.w3.org/2001/XMLSchema" xmlns:xs="http://www.w3.org/2001/XMLSchema" xmlns:p="http://schemas.microsoft.com/office/2006/metadata/properties" xmlns:ns3="97499569-09f4-48b1-b702-0b09e3e9c88e" xmlns:ns4="a407e269-26fd-41bd-b6b3-b4a3ee61df28" targetNamespace="http://schemas.microsoft.com/office/2006/metadata/properties" ma:root="true" ma:fieldsID="c68e4bf159772ce486c774de8807d4fa" ns3:_="" ns4:_="">
    <xsd:import namespace="97499569-09f4-48b1-b702-0b09e3e9c88e"/>
    <xsd:import namespace="a407e269-26fd-41bd-b6b3-b4a3ee61df28"/>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499569-09f4-48b1-b702-0b09e3e9c8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07e269-26fd-41bd-b6b3-b4a3ee61df2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B46EC3-2DE2-405B-BAD2-19F74FCC6E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499569-09f4-48b1-b702-0b09e3e9c88e"/>
    <ds:schemaRef ds:uri="a407e269-26fd-41bd-b6b3-b4a3ee61df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B85742-D6D5-49BD-8A67-C47D95C2BCF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502415D-8C8F-4738-88DC-60EFAAD50D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6509</TotalTime>
  <Words>837</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Berlin</vt:lpstr>
      <vt:lpstr>STAR Approach to Interviewing</vt:lpstr>
      <vt:lpstr>What Is the STAR Approach</vt:lpstr>
      <vt:lpstr>Benefits to the STAR Approach</vt:lpstr>
      <vt:lpstr>Now Used Systematically</vt:lpstr>
      <vt:lpstr>Question you will answer</vt:lpstr>
      <vt:lpstr>Situation (15%)</vt:lpstr>
      <vt:lpstr>Task (10%)</vt:lpstr>
      <vt:lpstr>Actions (50%)</vt:lpstr>
      <vt:lpstr>Results (25%)</vt:lpstr>
      <vt:lpstr>Adapt for remote/hybrid / virtual interviews</vt:lpstr>
      <vt:lpstr>Personal Tips and Tricks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 Approach to Interviewing</dc:title>
  <dc:creator>Charron, Paul</dc:creator>
  <cp:lastModifiedBy>Charron, Paul</cp:lastModifiedBy>
  <cp:revision>15</cp:revision>
  <dcterms:created xsi:type="dcterms:W3CDTF">2020-09-14T17:19:09Z</dcterms:created>
  <dcterms:modified xsi:type="dcterms:W3CDTF">2025-09-16T11:18:38Z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0x010100F50E246BD23B57488320EBD21EA40E0B</vt:lpwstr>
  </property>
</Properties>
</file>