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2" r:id="rId6"/>
    <p:sldId id="257" r:id="rId7"/>
    <p:sldId id="261" r:id="rId8"/>
    <p:sldId id="258" r:id="rId9"/>
    <p:sldId id="263" r:id="rId10"/>
    <p:sldId id="264" r:id="rId11"/>
    <p:sldId id="260" r:id="rId12"/>
    <p:sldId id="259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6592-48BA-4611-8DDF-A54FACAD90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899484"/>
            <a:ext cx="7766936" cy="1646302"/>
          </a:xfrm>
        </p:spPr>
        <p:txBody>
          <a:bodyPr/>
          <a:lstStyle/>
          <a:p>
            <a:r>
              <a:rPr lang="en-US" b="0" i="0" u="sng" dirty="0">
                <a:solidFill>
                  <a:srgbClr val="000000"/>
                </a:solidFill>
                <a:effectLst/>
                <a:latin typeface="-apple-system"/>
              </a:rPr>
              <a:t>Kicking off "Another" New Job Search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8148D-2B0B-4118-B1C6-CD34A21B9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906510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St Elizabeth Chapter – Joseph’s People</a:t>
            </a:r>
          </a:p>
          <a:p>
            <a:r>
              <a:rPr lang="en-US" dirty="0"/>
              <a:t>17Mar2025</a:t>
            </a:r>
          </a:p>
          <a:p>
            <a:r>
              <a:rPr lang="en-US" dirty="0"/>
              <a:t>Dan Winand</a:t>
            </a:r>
          </a:p>
        </p:txBody>
      </p:sp>
    </p:spTree>
    <p:extLst>
      <p:ext uri="{BB962C8B-B14F-4D97-AF65-F5344CB8AC3E}">
        <p14:creationId xmlns:p14="http://schemas.microsoft.com/office/powerpoint/2010/main" val="2341609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7B7E956-AD58-9703-4B49-EE1A3C95F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221265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269999"/>
            <a:ext cx="8596668" cy="5182755"/>
          </a:xfrm>
        </p:spPr>
        <p:txBody>
          <a:bodyPr>
            <a:normAutofit/>
          </a:bodyPr>
          <a:lstStyle/>
          <a:p>
            <a:r>
              <a:rPr lang="en-US" sz="2400" dirty="0"/>
              <a:t>Intro</a:t>
            </a:r>
          </a:p>
          <a:p>
            <a:r>
              <a:rPr lang="en-US" sz="2400" dirty="0"/>
              <a:t>First 30 days - Sow</a:t>
            </a:r>
          </a:p>
          <a:p>
            <a:r>
              <a:rPr lang="en-US" sz="2400" dirty="0"/>
              <a:t>Next 30 days – Water/feed</a:t>
            </a:r>
          </a:p>
          <a:p>
            <a:r>
              <a:rPr lang="en-US" sz="2400" dirty="0"/>
              <a:t>60 days on – Harvest/weed</a:t>
            </a:r>
          </a:p>
          <a:p>
            <a:r>
              <a:rPr lang="en-US" sz="2400" dirty="0"/>
              <a:t>Final Thoughts</a:t>
            </a:r>
          </a:p>
          <a:p>
            <a:r>
              <a:rPr lang="en-US" sz="24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3860921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0222" y="1269999"/>
            <a:ext cx="8596668" cy="5182755"/>
          </a:xfrm>
        </p:spPr>
        <p:txBody>
          <a:bodyPr>
            <a:normAutofit/>
          </a:bodyPr>
          <a:lstStyle/>
          <a:p>
            <a:pPr marL="0">
              <a:spcBef>
                <a:spcPts val="1200"/>
              </a:spcBef>
              <a:tabLst>
                <a:tab pos="5486400" algn="r"/>
              </a:tabLs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PROFILE </a:t>
            </a:r>
            <a:r>
              <a:rPr lang="en-US" sz="1400" strike="noStrike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strike="noStrike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>
              <a:spcBef>
                <a:spcPts val="1200"/>
              </a:spcBef>
              <a:tabLst>
                <a:tab pos="5486400" algn="r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Senior Level Project Management and Operations Leader with deep expertise within the cell and gene therapy, biotechnology, and pharmaceutical industries. </a:t>
            </a:r>
          </a:p>
          <a:p>
            <a:pPr marL="400050" lvl="1">
              <a:spcBef>
                <a:spcPts val="1200"/>
              </a:spcBef>
              <a:tabLst>
                <a:tab pos="5486400" algn="r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Known for leading high-performance team to complete key projects to ensure clinical supply on time and under budget.  </a:t>
            </a:r>
          </a:p>
          <a:p>
            <a:pPr marL="400050" lvl="1">
              <a:spcBef>
                <a:spcPts val="1200"/>
              </a:spcBef>
              <a:tabLst>
                <a:tab pos="5486400" algn="r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Broad CMC experience to fill manufacturing, supply chain, and facility/engineering roles for start-ups to delay the need for full-time hires.</a:t>
            </a:r>
          </a:p>
          <a:p>
            <a:pPr marL="0">
              <a:spcBef>
                <a:spcPts val="1200"/>
              </a:spcBef>
              <a:tabLst>
                <a:tab pos="5486400" algn="r"/>
              </a:tabLs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Academic Credentials/Certification</a:t>
            </a:r>
            <a:endParaRPr lang="en-US" sz="18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400050" lvl="1">
              <a:lnSpc>
                <a:spcPct val="110000"/>
              </a:lnSpc>
              <a:spcBef>
                <a:spcPts val="1200"/>
              </a:spcBef>
            </a:pPr>
            <a:r>
              <a:rPr lang="en-US" sz="1200" kern="100" dirty="0">
                <a:effectLst/>
                <a:latin typeface="+mj-lt"/>
                <a:ea typeface="Aptos" panose="020B0004020202020204" pitchFamily="34" charset="0"/>
              </a:rPr>
              <a:t>Master of Business Administration (MBA), Bachelor of Science (</a:t>
            </a:r>
            <a:r>
              <a:rPr lang="en-US" sz="1200" kern="100" dirty="0" err="1">
                <a:effectLst/>
                <a:latin typeface="+mj-lt"/>
                <a:ea typeface="Aptos" panose="020B0004020202020204" pitchFamily="34" charset="0"/>
              </a:rPr>
              <a:t>BSChE</a:t>
            </a:r>
            <a:r>
              <a:rPr lang="en-US" sz="1200" kern="100" dirty="0">
                <a:effectLst/>
                <a:latin typeface="+mj-lt"/>
                <a:ea typeface="Aptos" panose="020B0004020202020204" pitchFamily="34" charset="0"/>
              </a:rPr>
              <a:t>), Chemical Engineering</a:t>
            </a:r>
            <a:endParaRPr lang="en-US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400050" lvl="1">
              <a:lnSpc>
                <a:spcPct val="110000"/>
              </a:lnSpc>
              <a:spcBef>
                <a:spcPts val="1200"/>
              </a:spcBef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</a:rPr>
              <a:t>Project Management Professional (PMP), Lean Six Sigma Black Belt (LSSBB),</a:t>
            </a:r>
            <a:r>
              <a:rPr lang="en-US" sz="1200" kern="100" dirty="0">
                <a:effectLst/>
                <a:latin typeface="+mj-lt"/>
                <a:ea typeface="Aptos" panose="020B0004020202020204" pitchFamily="34" charset="0"/>
              </a:rPr>
              <a:t>Professional Engineer (PE), State of PA</a:t>
            </a:r>
            <a:endParaRPr lang="en-US" sz="1400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>
              <a:spcBef>
                <a:spcPts val="1200"/>
              </a:spcBef>
              <a:tabLst>
                <a:tab pos="5486400" algn="r"/>
              </a:tabLst>
            </a:pPr>
            <a:r>
              <a:rPr lang="en-US" sz="14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Search Objective</a:t>
            </a:r>
            <a:r>
              <a:rPr lang="en-US" sz="1400" strike="noStrike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4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400050" lvl="1">
              <a:spcBef>
                <a:spcPts val="1200"/>
              </a:spcBef>
              <a:tabLst>
                <a:tab pos="5486400" algn="r"/>
              </a:tabLst>
            </a:pPr>
            <a:r>
              <a:rPr lang="en-US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Seeking senior leadership role as Director/Senior Director CMC Program Management or Technical Operations in a small growth oriented to mid-sized life sciences company where I can leverage my skills and experience to drive the completion of key objectives and initiatives within the CMC/Technical Operation organizations</a:t>
            </a:r>
            <a:endParaRPr lang="en-US" sz="1200" dirty="0">
              <a:effectLst/>
              <a:latin typeface="+mj-lt"/>
              <a:ea typeface="Times New Roman" panose="02020603050405020304" pitchFamily="18" charset="0"/>
            </a:endParaRPr>
          </a:p>
          <a:p>
            <a:pPr marL="0">
              <a:lnSpc>
                <a:spcPct val="110000"/>
              </a:lnSpc>
              <a:spcBef>
                <a:spcPts val="1200"/>
              </a:spcBef>
            </a:pPr>
            <a:r>
              <a:rPr lang="en-US" sz="1400" kern="100" dirty="0">
                <a:latin typeface="+mj-lt"/>
              </a:rPr>
              <a:t>Volunteer (and client) – Josephs People, St Elizabeth Chapter</a:t>
            </a:r>
          </a:p>
          <a:p>
            <a:pPr marL="0">
              <a:lnSpc>
                <a:spcPct val="110000"/>
              </a:lnSpc>
              <a:spcBef>
                <a:spcPts val="1200"/>
              </a:spcBef>
            </a:pPr>
            <a:r>
              <a:rPr lang="en-US" sz="1400" kern="100" dirty="0">
                <a:latin typeface="+mj-lt"/>
              </a:rPr>
              <a:t>In transition since early Jan 2025</a:t>
            </a:r>
            <a:endParaRPr lang="en-U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7470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D2C3C-B31B-40C5-9E70-E7772CCB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Environment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45301-0F50-489C-B70B-D40DB9E245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58637"/>
            <a:ext cx="8596668" cy="487333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Layoffs up</a:t>
            </a:r>
          </a:p>
          <a:p>
            <a:pPr marL="685800" lvl="1">
              <a:lnSpc>
                <a:spcPct val="107000"/>
              </a:lnSpc>
            </a:pPr>
            <a:r>
              <a:rPr lang="en-US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specially in Pharma and Tech</a:t>
            </a:r>
          </a:p>
          <a:p>
            <a:pPr>
              <a:lnSpc>
                <a:spcPct val="107000"/>
              </a:lnSpc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Uncertainty</a:t>
            </a:r>
          </a:p>
          <a:p>
            <a:pPr marL="685800" lvl="1">
              <a:lnSpc>
                <a:spcPct val="107000"/>
              </a:lnSpc>
            </a:pP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New administration making changes</a:t>
            </a:r>
          </a:p>
          <a:p>
            <a:pPr marL="685800" lvl="1">
              <a:lnSpc>
                <a:spcPct val="107000"/>
              </a:lnSpc>
            </a:pPr>
            <a:r>
              <a:rPr lang="en-US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Government </a:t>
            </a: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workers</a:t>
            </a:r>
          </a:p>
          <a:p>
            <a:pPr>
              <a:lnSpc>
                <a:spcPct val="107000"/>
              </a:lnSpc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Employers market</a:t>
            </a:r>
          </a:p>
          <a:p>
            <a:pPr marL="685800" lvl="1">
              <a:lnSpc>
                <a:spcPct val="107000"/>
              </a:lnSpc>
            </a:pPr>
            <a:r>
              <a:rPr lang="en-US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low walking hires</a:t>
            </a:r>
          </a:p>
          <a:p>
            <a:pPr marL="685800" lvl="1">
              <a:lnSpc>
                <a:spcPct val="107000"/>
              </a:lnSpc>
            </a:pPr>
            <a:r>
              <a:rPr lang="en-US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hosting interviewees</a:t>
            </a:r>
          </a:p>
          <a:p>
            <a:pPr marL="685800" lvl="1">
              <a:lnSpc>
                <a:spcPct val="107000"/>
              </a:lnSpc>
            </a:pPr>
            <a:r>
              <a:rPr lang="en-US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host jobs</a:t>
            </a:r>
          </a:p>
          <a:p>
            <a:pPr lvl="1">
              <a:lnSpc>
                <a:spcPct val="107000"/>
              </a:lnSpc>
            </a:pP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Process taking longer due to busyness of </a:t>
            </a:r>
            <a:r>
              <a:rPr lang="en-US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Hr</a:t>
            </a:r>
            <a:r>
              <a:rPr lang="en-US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hiring managers </a:t>
            </a:r>
          </a:p>
          <a:p>
            <a:pPr lvl="1">
              <a:lnSpc>
                <a:spcPct val="107000"/>
              </a:lnSpc>
            </a:pPr>
            <a:r>
              <a:rPr lang="en-US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RTO more prevalent</a:t>
            </a:r>
            <a:endParaRPr lang="en-US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AI impact on professions</a:t>
            </a:r>
          </a:p>
        </p:txBody>
      </p:sp>
      <p:pic>
        <p:nvPicPr>
          <p:cNvPr id="1026" name="Picture 2" descr="30 Inspirational Charles Darwin Quotes | Wealthy Gorilla">
            <a:extLst>
              <a:ext uri="{FF2B5EF4-FFF2-40B4-BE49-F238E27FC236}">
                <a16:creationId xmlns:a16="http://schemas.microsoft.com/office/drawing/2014/main" id="{85DD3DAE-D2F3-497C-86A8-3CBBB8877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3691" y="308611"/>
            <a:ext cx="3337698" cy="250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45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8C26-675A-4C54-9BDC-5B9E12A0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30 Days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36D53-52CC-4FD9-B4CF-1F693FD4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2239"/>
            <a:ext cx="8596668" cy="4906161"/>
          </a:xfrm>
        </p:spPr>
        <p:txBody>
          <a:bodyPr>
            <a:normAutofit lnSpcReduction="10000"/>
          </a:bodyPr>
          <a:lstStyle/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Stages of grief (Kubler-Ross) for job </a:t>
            </a:r>
            <a:r>
              <a:rPr lang="en-US" sz="14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oss 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Denial, anger, bargaining, depression, and acceptance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Move through quickly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Create/Update Job Search documents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Update LI Profile – Add looking for work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Resume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One-Pager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levator speech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Get business cards - Staples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Reach out to “</a:t>
            </a:r>
            <a:r>
              <a:rPr lang="en-US" sz="14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superconnectors</a:t>
            </a: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”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Financial – planners, accountants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Vendors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Unicorns – Folks with large connection list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Networking Events – Identify through connections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Apply to job which will allow you to interview as fast as possible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90256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8B1588-87C3-340B-B5ED-8129376FE1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A2DF1-EE21-F34B-D093-6477DC6BF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30 Days –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1F074-B990-A730-B617-3EC9EAF56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17738"/>
            <a:ext cx="8596668" cy="5134063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Identify prime target </a:t>
            </a:r>
            <a:r>
              <a:rPr lang="en-US" sz="14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ompanies/Role  </a:t>
            </a:r>
          </a:p>
          <a:p>
            <a:pPr marL="571500" lvl="1" indent="-171450">
              <a:lnSpc>
                <a:spcPct val="107000"/>
              </a:lnSpc>
            </a:pPr>
            <a:r>
              <a:rPr lang="en-US" sz="12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eographic location</a:t>
            </a:r>
          </a:p>
          <a:p>
            <a:pPr marL="571500" lvl="1" indent="-171450">
              <a:lnSpc>
                <a:spcPct val="107000"/>
              </a:lnSpc>
            </a:pPr>
            <a:r>
              <a:rPr lang="en-US" sz="12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alary/title/level</a:t>
            </a:r>
          </a:p>
          <a:p>
            <a:pPr marL="571500" lvl="1" indent="-171450">
              <a:lnSpc>
                <a:spcPct val="107000"/>
              </a:lnSpc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Track applications – date, status, save JD, save copy of targeted resume</a:t>
            </a:r>
          </a:p>
          <a:p>
            <a:pPr>
              <a:lnSpc>
                <a:spcPct val="107000"/>
              </a:lnSpc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Identify new skills you would like to learn – </a:t>
            </a:r>
            <a:r>
              <a:rPr lang="en-US" sz="1400" kern="1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i.e</a:t>
            </a:r>
            <a:r>
              <a:rPr lang="en-US" sz="14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AI</a:t>
            </a:r>
          </a:p>
          <a:p>
            <a:pPr>
              <a:lnSpc>
                <a:spcPct val="107000"/>
              </a:lnSpc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Update references</a:t>
            </a:r>
          </a:p>
          <a:p>
            <a:pPr>
              <a:lnSpc>
                <a:spcPct val="107000"/>
              </a:lnSpc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Financial check-up</a:t>
            </a:r>
          </a:p>
          <a:p>
            <a:pPr lvl="1">
              <a:lnSpc>
                <a:spcPct val="107000"/>
              </a:lnSpc>
            </a:pPr>
            <a:r>
              <a:rPr lang="en-US" sz="12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udget</a:t>
            </a:r>
          </a:p>
          <a:p>
            <a:pPr lvl="1">
              <a:lnSpc>
                <a:spcPct val="107000"/>
              </a:lnSpc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Extend runway</a:t>
            </a:r>
          </a:p>
          <a:p>
            <a:pPr>
              <a:lnSpc>
                <a:spcPct val="107000"/>
              </a:lnSpc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Create detailed to-do list and track regularly</a:t>
            </a:r>
          </a:p>
          <a:p>
            <a:pPr>
              <a:lnSpc>
                <a:spcPct val="107000"/>
              </a:lnSpc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Create job hunt schedule to mimic work</a:t>
            </a:r>
          </a:p>
          <a:p>
            <a:pPr>
              <a:lnSpc>
                <a:spcPct val="107000"/>
              </a:lnSpc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Health check  </a:t>
            </a:r>
          </a:p>
          <a:p>
            <a:pPr lvl="1">
              <a:lnSpc>
                <a:spcPct val="107000"/>
              </a:lnSpc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Start or continue to exercise</a:t>
            </a:r>
          </a:p>
          <a:p>
            <a:pPr lvl="1">
              <a:lnSpc>
                <a:spcPct val="107000"/>
              </a:lnSpc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Attend to any </a:t>
            </a:r>
            <a:r>
              <a:rPr lang="en-US" sz="1200" kern="1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issues you been neglecting</a:t>
            </a:r>
            <a:endParaRPr lang="en-US" sz="12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800"/>
              </a:spcAft>
            </a:pPr>
            <a:r>
              <a:rPr lang="en-US" sz="14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Tell everyone you are in transition and looking for your next opportunity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1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68858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5A8252-C72D-624A-2263-62C8563950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B342A-5765-C11C-C060-BFAEAB01A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30 Days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A8EC7-8663-DC17-D49A-49ACF2BBF1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5795"/>
            <a:ext cx="8596668" cy="5125674"/>
          </a:xfrm>
        </p:spPr>
        <p:txBody>
          <a:bodyPr>
            <a:normAutofit fontScale="85000" lnSpcReduction="20000"/>
          </a:bodyPr>
          <a:lstStyle/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Stages of Grief – Kubler-Ross – Careful to not regress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Refresh LI </a:t>
            </a:r>
            <a:r>
              <a:rPr lang="en-US" sz="1800" kern="1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Profile 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Target </a:t>
            </a: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Resume to job - AI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Reach out to old colleagues, friends to reconnect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Attend Networking Events – in current field or new field, shoot for once a week, follow up with attendees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Interview - AAR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Expand target companies further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New companies, 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Roles, geographically, salary/title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Apply to jobs adjacent to your target- may stimulate need</a:t>
            </a:r>
          </a:p>
          <a:p>
            <a:pPr lvl="1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Target hiring managers through network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Learn new skills 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Financial check-up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Consider consulting or contracting</a:t>
            </a:r>
          </a:p>
          <a:p>
            <a:pPr lvl="1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Set-up LLC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2438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8C26-675A-4C54-9BDC-5B9E12A0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60 Days onward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36D53-52CC-4FD9-B4CF-1F693FD4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9115"/>
            <a:ext cx="8596668" cy="5111645"/>
          </a:xfrm>
        </p:spPr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Stages of Grief – Kubler-Ross – Careful to not regress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Refresh LI Profile – keep you name in front of others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Follow up with jobs already applied for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Reach out to old colleagues, other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Attend Networking Events – in field or new field, shoot for once a week, follow up with attendees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Expand target companies – Roles, geographically, salary/title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Financial check-up – budget</a:t>
            </a:r>
          </a:p>
          <a:p>
            <a:pPr marL="342900" marR="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2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Jobs applied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LI/Company Website - 20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Recruiters - 1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Consultant/Contractors Companies- 4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Connections - 5</a:t>
            </a:r>
          </a:p>
          <a:p>
            <a:pPr marL="742950" marR="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Phone Screens - 6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Rejections – Phone screens – 1, Ghosted – 2, ATS – 14 (Quickest rejection – 1 </a:t>
            </a:r>
            <a:r>
              <a:rPr lang="en-US" sz="1100" kern="100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hr</a:t>
            </a:r>
            <a:r>
              <a:rPr lang="en-US" sz="11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10 min)</a:t>
            </a:r>
          </a:p>
          <a:p>
            <a:pPr lvl="1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 kern="1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In-progress -3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67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18C26-675A-4C54-9BDC-5B9E12A09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036D53-52CC-4FD9-B4CF-1F693FD44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2773"/>
            <a:ext cx="8596668" cy="5070763"/>
          </a:xfrm>
        </p:spPr>
        <p:txBody>
          <a:bodyPr>
            <a:normAutofit/>
          </a:bodyPr>
          <a:lstStyle/>
          <a:p>
            <a:r>
              <a:rPr lang="en-US" dirty="0"/>
              <a:t>Job search will take longer that expected. Plan accordingly</a:t>
            </a:r>
          </a:p>
          <a:p>
            <a:r>
              <a:rPr lang="en-US" dirty="0"/>
              <a:t>Look forward rather than backwards. You might not get the same title or salary as before</a:t>
            </a:r>
          </a:p>
          <a:p>
            <a:r>
              <a:rPr lang="en-US" dirty="0"/>
              <a:t>Thing are going to be unsettled for the time being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23144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40F92B46D7408418D812B3AF823CC75" ma:contentTypeVersion="10" ma:contentTypeDescription="Create a new document." ma:contentTypeScope="" ma:versionID="00df4280faf79a147ebbf74d746a05af">
  <xsd:schema xmlns:xsd="http://www.w3.org/2001/XMLSchema" xmlns:xs="http://www.w3.org/2001/XMLSchema" xmlns:p="http://schemas.microsoft.com/office/2006/metadata/properties" xmlns:ns3="831152ba-ee60-4516-94ce-c1bac0f5e49c" targetNamespace="http://schemas.microsoft.com/office/2006/metadata/properties" ma:root="true" ma:fieldsID="c84a9a085bc055e032032dba58490ea9" ns3:_="">
    <xsd:import namespace="831152ba-ee60-4516-94ce-c1bac0f5e49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1152ba-ee60-4516-94ce-c1bac0f5e4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1142EB5-409E-42B7-83C0-A3D477EEBE8E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831152ba-ee60-4516-94ce-c1bac0f5e49c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18EF37F-E856-417B-A4B4-3E501353F44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D52318-F38F-4583-85F8-83C67A9603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1152ba-ee60-4516-94ce-c1bac0f5e4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4529</TotalTime>
  <Words>703</Words>
  <Application>Microsoft Office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-apple-system</vt:lpstr>
      <vt:lpstr>Arial</vt:lpstr>
      <vt:lpstr>Courier New</vt:lpstr>
      <vt:lpstr>Symbol</vt:lpstr>
      <vt:lpstr>Trebuchet MS</vt:lpstr>
      <vt:lpstr>Wingdings 3</vt:lpstr>
      <vt:lpstr>Facet</vt:lpstr>
      <vt:lpstr>Kicking off "Another" New Job Search</vt:lpstr>
      <vt:lpstr>Agenda</vt:lpstr>
      <vt:lpstr>Introduction</vt:lpstr>
      <vt:lpstr>Current Environment</vt:lpstr>
      <vt:lpstr>First 30 Days</vt:lpstr>
      <vt:lpstr>First 30 Days – Cont.</vt:lpstr>
      <vt:lpstr>Next 30 Days</vt:lpstr>
      <vt:lpstr>60 Days onward</vt:lpstr>
      <vt:lpstr>Final Thoughts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Job Search during COVID-19 Pandemic – Skills to Succeed</dc:title>
  <dc:creator>Dan Winand</dc:creator>
  <cp:lastModifiedBy>Michael Schreiber</cp:lastModifiedBy>
  <cp:revision>13</cp:revision>
  <dcterms:created xsi:type="dcterms:W3CDTF">2020-05-15T15:00:56Z</dcterms:created>
  <dcterms:modified xsi:type="dcterms:W3CDTF">2025-03-18T13:57:05Z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0x010100340F92B46D7408418D812B3AF823CC75</vt:lpwstr>
  </property>
</Properties>
</file>